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408" r:id="rId3"/>
    <p:sldId id="313" r:id="rId4"/>
    <p:sldId id="332" r:id="rId5"/>
    <p:sldId id="334" r:id="rId6"/>
    <p:sldId id="387" r:id="rId7"/>
    <p:sldId id="388" r:id="rId8"/>
    <p:sldId id="398" r:id="rId9"/>
    <p:sldId id="389" r:id="rId10"/>
    <p:sldId id="392" r:id="rId11"/>
    <p:sldId id="393" r:id="rId12"/>
    <p:sldId id="394" r:id="rId13"/>
    <p:sldId id="395" r:id="rId14"/>
    <p:sldId id="399" r:id="rId15"/>
    <p:sldId id="335" r:id="rId16"/>
    <p:sldId id="336" r:id="rId17"/>
    <p:sldId id="337" r:id="rId18"/>
    <p:sldId id="338" r:id="rId19"/>
    <p:sldId id="339" r:id="rId20"/>
    <p:sldId id="341" r:id="rId21"/>
    <p:sldId id="417" r:id="rId22"/>
    <p:sldId id="342" r:id="rId23"/>
    <p:sldId id="343" r:id="rId24"/>
    <p:sldId id="344" r:id="rId25"/>
    <p:sldId id="345" r:id="rId26"/>
    <p:sldId id="346" r:id="rId27"/>
    <p:sldId id="347" r:id="rId28"/>
    <p:sldId id="348" r:id="rId29"/>
    <p:sldId id="349" r:id="rId30"/>
    <p:sldId id="351" r:id="rId31"/>
    <p:sldId id="352" r:id="rId32"/>
    <p:sldId id="353" r:id="rId33"/>
    <p:sldId id="386" r:id="rId34"/>
    <p:sldId id="356" r:id="rId35"/>
    <p:sldId id="366" r:id="rId36"/>
    <p:sldId id="365" r:id="rId37"/>
    <p:sldId id="329" r:id="rId38"/>
    <p:sldId id="373" r:id="rId39"/>
    <p:sldId id="369" r:id="rId40"/>
    <p:sldId id="385" r:id="rId41"/>
    <p:sldId id="326" r:id="rId42"/>
    <p:sldId id="370" r:id="rId43"/>
    <p:sldId id="413" r:id="rId44"/>
    <p:sldId id="371" r:id="rId45"/>
    <p:sldId id="414" r:id="rId46"/>
    <p:sldId id="372" r:id="rId47"/>
    <p:sldId id="384" r:id="rId48"/>
    <p:sldId id="379" r:id="rId49"/>
    <p:sldId id="418" r:id="rId50"/>
    <p:sldId id="404" r:id="rId51"/>
    <p:sldId id="323" r:id="rId52"/>
    <p:sldId id="330" r:id="rId53"/>
    <p:sldId id="331" r:id="rId54"/>
    <p:sldId id="416" r:id="rId55"/>
    <p:sldId id="402" r:id="rId56"/>
    <p:sldId id="381" r:id="rId57"/>
    <p:sldId id="412" r:id="rId58"/>
    <p:sldId id="382" r:id="rId59"/>
    <p:sldId id="279"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096"/>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0409" autoAdjust="0"/>
  </p:normalViewPr>
  <p:slideViewPr>
    <p:cSldViewPr snapToGrid="0">
      <p:cViewPr varScale="1">
        <p:scale>
          <a:sx n="60" d="100"/>
          <a:sy n="60" d="100"/>
        </p:scale>
        <p:origin x="-72" y="-9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90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A4F88-5BB0-481C-AE04-DBB61D3C166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10A7CE1-4473-4654-828F-E21497F89A95}">
      <dgm:prSet phldrT="[Text]" custT="1"/>
      <dgm:spPr>
        <a:solidFill>
          <a:srgbClr val="A3C9C3"/>
        </a:solidFill>
      </dgm:spPr>
      <dgm:t>
        <a:bodyPr/>
        <a:lstStyle/>
        <a:p>
          <a:r>
            <a:rPr lang="en-US" sz="2400" b="1" dirty="0">
              <a:solidFill>
                <a:schemeClr val="tx1"/>
              </a:solidFill>
            </a:rPr>
            <a:t>THOROUGH INVESTIGATION </a:t>
          </a:r>
          <a:endParaRPr lang="en-US" sz="2400" b="1" dirty="0" smtClean="0">
            <a:solidFill>
              <a:schemeClr val="tx1"/>
            </a:solidFill>
          </a:endParaRPr>
        </a:p>
      </dgm:t>
    </dgm:pt>
    <dgm:pt modelId="{170AB706-3AD3-4B02-A058-C0B152D5291C}" type="parTrans" cxnId="{95A6E4FC-F18E-438A-B982-FD8FD0205D82}">
      <dgm:prSet/>
      <dgm:spPr/>
      <dgm:t>
        <a:bodyPr/>
        <a:lstStyle/>
        <a:p>
          <a:endParaRPr lang="en-US"/>
        </a:p>
      </dgm:t>
    </dgm:pt>
    <dgm:pt modelId="{86D3D2D9-6837-4CA6-A025-B089842564A2}" type="sibTrans" cxnId="{95A6E4FC-F18E-438A-B982-FD8FD0205D82}">
      <dgm:prSet/>
      <dgm:spPr>
        <a:solidFill>
          <a:schemeClr val="bg1">
            <a:lumMod val="50000"/>
            <a:alpha val="90000"/>
          </a:schemeClr>
        </a:solidFill>
      </dgm:spPr>
      <dgm:t>
        <a:bodyPr/>
        <a:lstStyle/>
        <a:p>
          <a:endParaRPr lang="en-US"/>
        </a:p>
      </dgm:t>
    </dgm:pt>
    <dgm:pt modelId="{B830EC52-BA4B-4368-8A9E-A34FF7354936}">
      <dgm:prSet custT="1"/>
      <dgm:spPr>
        <a:solidFill>
          <a:srgbClr val="A3C9C3"/>
        </a:solidFill>
      </dgm:spPr>
      <dgm:t>
        <a:bodyPr/>
        <a:lstStyle/>
        <a:p>
          <a:r>
            <a:rPr lang="en-US" sz="2400" b="1" dirty="0" smtClean="0">
              <a:solidFill>
                <a:schemeClr val="tx1"/>
              </a:solidFill>
            </a:rPr>
            <a:t>REPORT </a:t>
          </a:r>
          <a:r>
            <a:rPr lang="en-US" sz="2400" b="1" dirty="0">
              <a:solidFill>
                <a:schemeClr val="tx1"/>
              </a:solidFill>
            </a:rPr>
            <a:t>TO </a:t>
          </a:r>
          <a:r>
            <a:rPr lang="en-US" sz="2400" b="1" dirty="0" smtClean="0">
              <a:solidFill>
                <a:schemeClr val="tx1"/>
              </a:solidFill>
            </a:rPr>
            <a:t>SED </a:t>
          </a:r>
          <a:endParaRPr lang="en-US" sz="2400" b="1" dirty="0">
            <a:solidFill>
              <a:schemeClr val="tx1"/>
            </a:solidFill>
          </a:endParaRPr>
        </a:p>
      </dgm:t>
    </dgm:pt>
    <dgm:pt modelId="{FDE08CEA-3CEB-4189-8FA4-5BDAC0E8BFEA}" type="parTrans" cxnId="{CDD72FAC-42D7-4644-A8FC-9C781271F6CD}">
      <dgm:prSet/>
      <dgm:spPr/>
      <dgm:t>
        <a:bodyPr/>
        <a:lstStyle/>
        <a:p>
          <a:endParaRPr lang="en-US"/>
        </a:p>
      </dgm:t>
    </dgm:pt>
    <dgm:pt modelId="{8E532406-699E-440E-8678-1DB5A760F7EB}" type="sibTrans" cxnId="{CDD72FAC-42D7-4644-A8FC-9C781271F6CD}">
      <dgm:prSet/>
      <dgm:spPr>
        <a:solidFill>
          <a:srgbClr val="FAFBFC"/>
        </a:solidFill>
      </dgm:spPr>
      <dgm:t>
        <a:bodyPr/>
        <a:lstStyle/>
        <a:p>
          <a:endParaRPr lang="en-US"/>
        </a:p>
      </dgm:t>
    </dgm:pt>
    <dgm:pt modelId="{762BF23E-33A7-4F34-8DD2-92F56BA40DE3}">
      <dgm:prSet custT="1"/>
      <dgm:spPr>
        <a:solidFill>
          <a:srgbClr val="A3C9C3"/>
        </a:solidFill>
      </dgm:spPr>
      <dgm:t>
        <a:bodyPr/>
        <a:lstStyle/>
        <a:p>
          <a:r>
            <a:rPr lang="en-US" sz="2400" b="1" dirty="0">
              <a:solidFill>
                <a:schemeClr val="tx1"/>
              </a:solidFill>
            </a:rPr>
            <a:t>INCIDENT </a:t>
          </a:r>
          <a:r>
            <a:rPr lang="en-US" sz="2400" b="1" dirty="0" smtClean="0">
              <a:solidFill>
                <a:schemeClr val="tx1"/>
              </a:solidFill>
            </a:rPr>
            <a:t>VERIFIED</a:t>
          </a:r>
          <a:endParaRPr lang="en-US" sz="2400" b="1" dirty="0">
            <a:solidFill>
              <a:schemeClr val="tx1"/>
            </a:solidFill>
          </a:endParaRPr>
        </a:p>
      </dgm:t>
    </dgm:pt>
    <dgm:pt modelId="{B0D5419B-5423-4DE2-944D-9406B6721F4B}" type="parTrans" cxnId="{BD509FCE-691A-45CD-88EA-CF882822201D}">
      <dgm:prSet/>
      <dgm:spPr/>
      <dgm:t>
        <a:bodyPr/>
        <a:lstStyle/>
        <a:p>
          <a:endParaRPr lang="en-US"/>
        </a:p>
      </dgm:t>
    </dgm:pt>
    <dgm:pt modelId="{90291CBD-BB2C-45B9-BFA3-79B8F5FF33BA}" type="sibTrans" cxnId="{BD509FCE-691A-45CD-88EA-CF882822201D}">
      <dgm:prSet/>
      <dgm:spPr>
        <a:solidFill>
          <a:schemeClr val="bg1">
            <a:lumMod val="75000"/>
            <a:alpha val="90000"/>
          </a:schemeClr>
        </a:solidFill>
      </dgm:spPr>
      <dgm:t>
        <a:bodyPr/>
        <a:lstStyle/>
        <a:p>
          <a:endParaRPr lang="en-US"/>
        </a:p>
      </dgm:t>
    </dgm:pt>
    <dgm:pt modelId="{5FE517A0-E909-4E90-8EBC-DF56637B9B62}">
      <dgm:prSet custT="1"/>
      <dgm:spPr>
        <a:solidFill>
          <a:srgbClr val="A3C9C3"/>
        </a:solidFill>
      </dgm:spPr>
      <dgm:t>
        <a:bodyPr/>
        <a:lstStyle/>
        <a:p>
          <a:pPr algn="l"/>
          <a:r>
            <a:rPr lang="en-US" sz="2200" b="1" dirty="0" smtClean="0">
              <a:solidFill>
                <a:schemeClr val="tx1"/>
              </a:solidFill>
            </a:rPr>
            <a:t>DEVELOP STUDENT ACTION PLANS</a:t>
          </a:r>
          <a:endParaRPr lang="en-US" sz="2200" b="1" dirty="0">
            <a:solidFill>
              <a:schemeClr val="tx1"/>
            </a:solidFill>
          </a:endParaRPr>
        </a:p>
      </dgm:t>
    </dgm:pt>
    <dgm:pt modelId="{BFD909F9-EF78-4D02-87A6-91F6500C88DC}" type="parTrans" cxnId="{305539DD-10EE-46CD-846A-7E2D23CD9868}">
      <dgm:prSet/>
      <dgm:spPr/>
      <dgm:t>
        <a:bodyPr/>
        <a:lstStyle/>
        <a:p>
          <a:endParaRPr lang="en-US"/>
        </a:p>
      </dgm:t>
    </dgm:pt>
    <dgm:pt modelId="{65159BC4-7A4F-4284-8B0A-7C8856D4CAFD}" type="sibTrans" cxnId="{305539DD-10EE-46CD-846A-7E2D23CD9868}">
      <dgm:prSet/>
      <dgm:spPr/>
      <dgm:t>
        <a:bodyPr/>
        <a:lstStyle/>
        <a:p>
          <a:endParaRPr lang="en-US"/>
        </a:p>
      </dgm:t>
    </dgm:pt>
    <dgm:pt modelId="{D277E6F5-926C-476A-BAC7-00B94B843B16}">
      <dgm:prSet custT="1"/>
      <dgm:spPr>
        <a:solidFill>
          <a:srgbClr val="A3C9C3"/>
        </a:solidFill>
      </dgm:spPr>
      <dgm:t>
        <a:bodyPr/>
        <a:lstStyle/>
        <a:p>
          <a:r>
            <a:rPr lang="en-US" sz="2400" b="1" dirty="0">
              <a:solidFill>
                <a:schemeClr val="tx1"/>
              </a:solidFill>
            </a:rPr>
            <a:t>DOCUMENTATION RETENTION </a:t>
          </a:r>
          <a:endParaRPr lang="en-US" sz="2400" b="1" dirty="0" smtClean="0">
            <a:solidFill>
              <a:schemeClr val="tx1"/>
            </a:solidFill>
          </a:endParaRPr>
        </a:p>
        <a:p>
          <a:endParaRPr lang="en-US" sz="600" b="1" dirty="0">
            <a:solidFill>
              <a:schemeClr val="tx1"/>
            </a:solidFill>
          </a:endParaRPr>
        </a:p>
        <a:p>
          <a:endParaRPr lang="en-US" sz="600" b="1" dirty="0">
            <a:solidFill>
              <a:schemeClr val="tx1"/>
            </a:solidFill>
          </a:endParaRPr>
        </a:p>
      </dgm:t>
    </dgm:pt>
    <dgm:pt modelId="{4E19E378-381F-46DD-AB5F-B02CF51A13CA}" type="parTrans" cxnId="{452236FB-CFA9-423C-8E54-81270B1AFA63}">
      <dgm:prSet/>
      <dgm:spPr/>
      <dgm:t>
        <a:bodyPr/>
        <a:lstStyle/>
        <a:p>
          <a:endParaRPr lang="en-US"/>
        </a:p>
      </dgm:t>
    </dgm:pt>
    <dgm:pt modelId="{115F0D1C-EA35-4E8C-A542-0396C38B9270}" type="sibTrans" cxnId="{452236FB-CFA9-423C-8E54-81270B1AFA63}">
      <dgm:prSet/>
      <dgm:spPr/>
      <dgm:t>
        <a:bodyPr/>
        <a:lstStyle/>
        <a:p>
          <a:endParaRPr lang="en-US"/>
        </a:p>
      </dgm:t>
    </dgm:pt>
    <dgm:pt modelId="{D47C5928-12FD-468C-B34F-EF5AC1C7B38F}">
      <dgm:prSet/>
      <dgm:spPr>
        <a:solidFill>
          <a:srgbClr val="A3C9C3"/>
        </a:solidFill>
      </dgm:spPr>
      <dgm:t>
        <a:bodyPr/>
        <a:lstStyle/>
        <a:p>
          <a:endParaRPr lang="en-US" dirty="0"/>
        </a:p>
      </dgm:t>
    </dgm:pt>
    <dgm:pt modelId="{81F2A142-A457-4916-9076-8A5E783DB183}" type="parTrans" cxnId="{3138F730-E240-40C8-8FE3-9807CBCF03E9}">
      <dgm:prSet/>
      <dgm:spPr/>
      <dgm:t>
        <a:bodyPr/>
        <a:lstStyle/>
        <a:p>
          <a:endParaRPr lang="en-US"/>
        </a:p>
      </dgm:t>
    </dgm:pt>
    <dgm:pt modelId="{FD8E34C0-9454-44BB-BDED-05AD15A95E0B}" type="sibTrans" cxnId="{3138F730-E240-40C8-8FE3-9807CBCF03E9}">
      <dgm:prSet/>
      <dgm:spPr/>
      <dgm:t>
        <a:bodyPr/>
        <a:lstStyle/>
        <a:p>
          <a:endParaRPr lang="en-US"/>
        </a:p>
      </dgm:t>
    </dgm:pt>
    <dgm:pt modelId="{D980CF66-8322-4959-AC24-02F82BF20376}" type="pres">
      <dgm:prSet presAssocID="{389A4F88-5BB0-481C-AE04-DBB61D3C1665}" presName="outerComposite" presStyleCnt="0">
        <dgm:presLayoutVars>
          <dgm:chMax val="5"/>
          <dgm:dir/>
          <dgm:resizeHandles val="exact"/>
        </dgm:presLayoutVars>
      </dgm:prSet>
      <dgm:spPr/>
      <dgm:t>
        <a:bodyPr/>
        <a:lstStyle/>
        <a:p>
          <a:endParaRPr lang="en-US"/>
        </a:p>
      </dgm:t>
    </dgm:pt>
    <dgm:pt modelId="{E32CAC90-4290-4A8C-933E-6E36091FD3B8}" type="pres">
      <dgm:prSet presAssocID="{389A4F88-5BB0-481C-AE04-DBB61D3C1665}" presName="dummyMaxCanvas" presStyleCnt="0">
        <dgm:presLayoutVars/>
      </dgm:prSet>
      <dgm:spPr/>
    </dgm:pt>
    <dgm:pt modelId="{2D22D57E-5254-41C7-8801-C522B6DCBACC}" type="pres">
      <dgm:prSet presAssocID="{389A4F88-5BB0-481C-AE04-DBB61D3C1665}" presName="FiveNodes_1" presStyleLbl="node1" presStyleIdx="0" presStyleCnt="5" custScaleX="110000" custScaleY="110000">
        <dgm:presLayoutVars>
          <dgm:bulletEnabled val="1"/>
        </dgm:presLayoutVars>
      </dgm:prSet>
      <dgm:spPr/>
      <dgm:t>
        <a:bodyPr/>
        <a:lstStyle/>
        <a:p>
          <a:endParaRPr lang="en-US"/>
        </a:p>
      </dgm:t>
    </dgm:pt>
    <dgm:pt modelId="{A1A2650F-C64A-4A7C-9959-8B78820C7C76}" type="pres">
      <dgm:prSet presAssocID="{389A4F88-5BB0-481C-AE04-DBB61D3C1665}" presName="FiveNodes_2" presStyleLbl="node1" presStyleIdx="1" presStyleCnt="5" custScaleX="110000" custScaleY="110000">
        <dgm:presLayoutVars>
          <dgm:bulletEnabled val="1"/>
        </dgm:presLayoutVars>
      </dgm:prSet>
      <dgm:spPr/>
      <dgm:t>
        <a:bodyPr/>
        <a:lstStyle/>
        <a:p>
          <a:endParaRPr lang="en-US"/>
        </a:p>
      </dgm:t>
    </dgm:pt>
    <dgm:pt modelId="{B1AB5A9F-BB85-4F2A-B0E1-896EA61A0B6B}" type="pres">
      <dgm:prSet presAssocID="{389A4F88-5BB0-481C-AE04-DBB61D3C1665}" presName="FiveNodes_3" presStyleLbl="node1" presStyleIdx="2" presStyleCnt="5" custScaleX="115878" custScaleY="120723" custLinFactNeighborX="780" custLinFactNeighborY="1222">
        <dgm:presLayoutVars>
          <dgm:bulletEnabled val="1"/>
        </dgm:presLayoutVars>
      </dgm:prSet>
      <dgm:spPr/>
      <dgm:t>
        <a:bodyPr/>
        <a:lstStyle/>
        <a:p>
          <a:endParaRPr lang="en-US"/>
        </a:p>
      </dgm:t>
    </dgm:pt>
    <dgm:pt modelId="{2F133393-E663-487E-8F9A-AFAEADD57C30}" type="pres">
      <dgm:prSet presAssocID="{389A4F88-5BB0-481C-AE04-DBB61D3C1665}" presName="FiveNodes_4" presStyleLbl="node1" presStyleIdx="3" presStyleCnt="5" custScaleX="110000" custScaleY="110000" custLinFactNeighborY="-4336">
        <dgm:presLayoutVars>
          <dgm:bulletEnabled val="1"/>
        </dgm:presLayoutVars>
      </dgm:prSet>
      <dgm:spPr/>
      <dgm:t>
        <a:bodyPr/>
        <a:lstStyle/>
        <a:p>
          <a:endParaRPr lang="en-US"/>
        </a:p>
      </dgm:t>
    </dgm:pt>
    <dgm:pt modelId="{2EDEFE4D-AD8E-4244-B974-D9F4C7CCC051}" type="pres">
      <dgm:prSet presAssocID="{389A4F88-5BB0-481C-AE04-DBB61D3C1665}" presName="FiveNodes_5" presStyleLbl="node1" presStyleIdx="4" presStyleCnt="5" custScaleX="103680" custScaleY="128511" custLinFactNeighborX="-140" custLinFactNeighborY="5499">
        <dgm:presLayoutVars>
          <dgm:bulletEnabled val="1"/>
        </dgm:presLayoutVars>
      </dgm:prSet>
      <dgm:spPr/>
      <dgm:t>
        <a:bodyPr/>
        <a:lstStyle/>
        <a:p>
          <a:endParaRPr lang="en-US"/>
        </a:p>
      </dgm:t>
    </dgm:pt>
    <dgm:pt modelId="{5B6D4BFB-5EA3-4E22-BB81-613158285700}" type="pres">
      <dgm:prSet presAssocID="{389A4F88-5BB0-481C-AE04-DBB61D3C1665}" presName="FiveConn_1-2" presStyleLbl="fgAccFollowNode1" presStyleIdx="0" presStyleCnt="4">
        <dgm:presLayoutVars>
          <dgm:bulletEnabled val="1"/>
        </dgm:presLayoutVars>
      </dgm:prSet>
      <dgm:spPr/>
      <dgm:t>
        <a:bodyPr/>
        <a:lstStyle/>
        <a:p>
          <a:endParaRPr lang="en-US"/>
        </a:p>
      </dgm:t>
    </dgm:pt>
    <dgm:pt modelId="{08DFB60E-618C-4FF5-894F-A06CA6A67E56}" type="pres">
      <dgm:prSet presAssocID="{389A4F88-5BB0-481C-AE04-DBB61D3C1665}" presName="FiveConn_2-3" presStyleLbl="fgAccFollowNode1" presStyleIdx="1" presStyleCnt="4">
        <dgm:presLayoutVars>
          <dgm:bulletEnabled val="1"/>
        </dgm:presLayoutVars>
      </dgm:prSet>
      <dgm:spPr/>
      <dgm:t>
        <a:bodyPr/>
        <a:lstStyle/>
        <a:p>
          <a:endParaRPr lang="en-US"/>
        </a:p>
      </dgm:t>
    </dgm:pt>
    <dgm:pt modelId="{D256C931-D0C0-4955-8590-DE09EB0C7D8E}" type="pres">
      <dgm:prSet presAssocID="{389A4F88-5BB0-481C-AE04-DBB61D3C1665}" presName="FiveConn_3-4" presStyleLbl="fgAccFollowNode1" presStyleIdx="2" presStyleCnt="4">
        <dgm:presLayoutVars>
          <dgm:bulletEnabled val="1"/>
        </dgm:presLayoutVars>
      </dgm:prSet>
      <dgm:spPr/>
      <dgm:t>
        <a:bodyPr/>
        <a:lstStyle/>
        <a:p>
          <a:endParaRPr lang="en-US"/>
        </a:p>
      </dgm:t>
    </dgm:pt>
    <dgm:pt modelId="{1F2710FE-01F1-41E5-A784-B3D0EEC2ABCC}" type="pres">
      <dgm:prSet presAssocID="{389A4F88-5BB0-481C-AE04-DBB61D3C1665}" presName="FiveConn_4-5" presStyleLbl="fgAccFollowNode1" presStyleIdx="3" presStyleCnt="4">
        <dgm:presLayoutVars>
          <dgm:bulletEnabled val="1"/>
        </dgm:presLayoutVars>
      </dgm:prSet>
      <dgm:spPr/>
      <dgm:t>
        <a:bodyPr/>
        <a:lstStyle/>
        <a:p>
          <a:endParaRPr lang="en-US"/>
        </a:p>
      </dgm:t>
    </dgm:pt>
    <dgm:pt modelId="{57725E97-9783-4D7F-9F45-767590CF84DE}" type="pres">
      <dgm:prSet presAssocID="{389A4F88-5BB0-481C-AE04-DBB61D3C1665}" presName="FiveNodes_1_text" presStyleLbl="node1" presStyleIdx="4" presStyleCnt="5">
        <dgm:presLayoutVars>
          <dgm:bulletEnabled val="1"/>
        </dgm:presLayoutVars>
      </dgm:prSet>
      <dgm:spPr/>
      <dgm:t>
        <a:bodyPr/>
        <a:lstStyle/>
        <a:p>
          <a:endParaRPr lang="en-US"/>
        </a:p>
      </dgm:t>
    </dgm:pt>
    <dgm:pt modelId="{C954982A-B76C-4216-8C41-B65E89FD77A5}" type="pres">
      <dgm:prSet presAssocID="{389A4F88-5BB0-481C-AE04-DBB61D3C1665}" presName="FiveNodes_2_text" presStyleLbl="node1" presStyleIdx="4" presStyleCnt="5">
        <dgm:presLayoutVars>
          <dgm:bulletEnabled val="1"/>
        </dgm:presLayoutVars>
      </dgm:prSet>
      <dgm:spPr/>
      <dgm:t>
        <a:bodyPr/>
        <a:lstStyle/>
        <a:p>
          <a:endParaRPr lang="en-US"/>
        </a:p>
      </dgm:t>
    </dgm:pt>
    <dgm:pt modelId="{BBCB42D8-E7DF-4FD5-A5B1-A20A100F0FDF}" type="pres">
      <dgm:prSet presAssocID="{389A4F88-5BB0-481C-AE04-DBB61D3C1665}" presName="FiveNodes_3_text" presStyleLbl="node1" presStyleIdx="4" presStyleCnt="5">
        <dgm:presLayoutVars>
          <dgm:bulletEnabled val="1"/>
        </dgm:presLayoutVars>
      </dgm:prSet>
      <dgm:spPr/>
      <dgm:t>
        <a:bodyPr/>
        <a:lstStyle/>
        <a:p>
          <a:endParaRPr lang="en-US"/>
        </a:p>
      </dgm:t>
    </dgm:pt>
    <dgm:pt modelId="{6E7E1F96-800E-494B-8121-D4F853DDD638}" type="pres">
      <dgm:prSet presAssocID="{389A4F88-5BB0-481C-AE04-DBB61D3C1665}" presName="FiveNodes_4_text" presStyleLbl="node1" presStyleIdx="4" presStyleCnt="5">
        <dgm:presLayoutVars>
          <dgm:bulletEnabled val="1"/>
        </dgm:presLayoutVars>
      </dgm:prSet>
      <dgm:spPr/>
      <dgm:t>
        <a:bodyPr/>
        <a:lstStyle/>
        <a:p>
          <a:endParaRPr lang="en-US"/>
        </a:p>
      </dgm:t>
    </dgm:pt>
    <dgm:pt modelId="{2FC8C434-611A-4823-B8D3-6F7EC6C86CAA}" type="pres">
      <dgm:prSet presAssocID="{389A4F88-5BB0-481C-AE04-DBB61D3C1665}" presName="FiveNodes_5_text" presStyleLbl="node1" presStyleIdx="4" presStyleCnt="5">
        <dgm:presLayoutVars>
          <dgm:bulletEnabled val="1"/>
        </dgm:presLayoutVars>
      </dgm:prSet>
      <dgm:spPr/>
      <dgm:t>
        <a:bodyPr/>
        <a:lstStyle/>
        <a:p>
          <a:endParaRPr lang="en-US"/>
        </a:p>
      </dgm:t>
    </dgm:pt>
  </dgm:ptLst>
  <dgm:cxnLst>
    <dgm:cxn modelId="{D97484F8-CB14-41D0-BB1B-C64603EA6762}" type="presOf" srcId="{D277E6F5-926C-476A-BAC7-00B94B843B16}" destId="{2FC8C434-611A-4823-B8D3-6F7EC6C86CAA}" srcOrd="1" destOrd="0" presId="urn:microsoft.com/office/officeart/2005/8/layout/vProcess5"/>
    <dgm:cxn modelId="{B1DB1BFD-C14D-45B7-A411-46442281D097}" type="presOf" srcId="{D277E6F5-926C-476A-BAC7-00B94B843B16}" destId="{2EDEFE4D-AD8E-4244-B974-D9F4C7CCC051}" srcOrd="0" destOrd="0" presId="urn:microsoft.com/office/officeart/2005/8/layout/vProcess5"/>
    <dgm:cxn modelId="{13528230-4762-4A4D-B75E-743D816C0DC8}" type="presOf" srcId="{B830EC52-BA4B-4368-8A9E-A34FF7354936}" destId="{2F133393-E663-487E-8F9A-AFAEADD57C30}" srcOrd="0" destOrd="0" presId="urn:microsoft.com/office/officeart/2005/8/layout/vProcess5"/>
    <dgm:cxn modelId="{05D44E8D-BD1F-4954-9619-FAAA7696A214}" type="presOf" srcId="{762BF23E-33A7-4F34-8DD2-92F56BA40DE3}" destId="{C954982A-B76C-4216-8C41-B65E89FD77A5}" srcOrd="1" destOrd="0" presId="urn:microsoft.com/office/officeart/2005/8/layout/vProcess5"/>
    <dgm:cxn modelId="{305539DD-10EE-46CD-846A-7E2D23CD9868}" srcId="{389A4F88-5BB0-481C-AE04-DBB61D3C1665}" destId="{5FE517A0-E909-4E90-8EBC-DF56637B9B62}" srcOrd="2" destOrd="0" parTransId="{BFD909F9-EF78-4D02-87A6-91F6500C88DC}" sibTransId="{65159BC4-7A4F-4284-8B0A-7C8856D4CAFD}"/>
    <dgm:cxn modelId="{86DAD8DE-ADDB-4171-9D87-1F8C995A2AD6}" type="presOf" srcId="{D10A7CE1-4473-4654-828F-E21497F89A95}" destId="{2D22D57E-5254-41C7-8801-C522B6DCBACC}" srcOrd="0" destOrd="0" presId="urn:microsoft.com/office/officeart/2005/8/layout/vProcess5"/>
    <dgm:cxn modelId="{EADFD45C-C632-456D-837F-DDA23C81A6C0}" type="presOf" srcId="{762BF23E-33A7-4F34-8DD2-92F56BA40DE3}" destId="{A1A2650F-C64A-4A7C-9959-8B78820C7C76}" srcOrd="0" destOrd="0" presId="urn:microsoft.com/office/officeart/2005/8/layout/vProcess5"/>
    <dgm:cxn modelId="{1876684F-30C7-4F36-836E-C3A4D4277762}" type="presOf" srcId="{B830EC52-BA4B-4368-8A9E-A34FF7354936}" destId="{6E7E1F96-800E-494B-8121-D4F853DDD638}" srcOrd="1" destOrd="0" presId="urn:microsoft.com/office/officeart/2005/8/layout/vProcess5"/>
    <dgm:cxn modelId="{716BAAC4-BDF8-4444-B33A-9F82198AB00B}" type="presOf" srcId="{65159BC4-7A4F-4284-8B0A-7C8856D4CAFD}" destId="{D256C931-D0C0-4955-8590-DE09EB0C7D8E}" srcOrd="0" destOrd="0" presId="urn:microsoft.com/office/officeart/2005/8/layout/vProcess5"/>
    <dgm:cxn modelId="{FD73592F-F834-4ED6-8D59-3F26E6321E16}" type="presOf" srcId="{86D3D2D9-6837-4CA6-A025-B089842564A2}" destId="{5B6D4BFB-5EA3-4E22-BB81-613158285700}" srcOrd="0" destOrd="0" presId="urn:microsoft.com/office/officeart/2005/8/layout/vProcess5"/>
    <dgm:cxn modelId="{A55C81F7-02BE-4B51-B1E7-6871FF5AE4FA}" type="presOf" srcId="{5FE517A0-E909-4E90-8EBC-DF56637B9B62}" destId="{BBCB42D8-E7DF-4FD5-A5B1-A20A100F0FDF}" srcOrd="1" destOrd="0" presId="urn:microsoft.com/office/officeart/2005/8/layout/vProcess5"/>
    <dgm:cxn modelId="{C70B75AE-9F85-46CB-8E14-B31070EB128F}" type="presOf" srcId="{5FE517A0-E909-4E90-8EBC-DF56637B9B62}" destId="{B1AB5A9F-BB85-4F2A-B0E1-896EA61A0B6B}" srcOrd="0" destOrd="0" presId="urn:microsoft.com/office/officeart/2005/8/layout/vProcess5"/>
    <dgm:cxn modelId="{452236FB-CFA9-423C-8E54-81270B1AFA63}" srcId="{389A4F88-5BB0-481C-AE04-DBB61D3C1665}" destId="{D277E6F5-926C-476A-BAC7-00B94B843B16}" srcOrd="4" destOrd="0" parTransId="{4E19E378-381F-46DD-AB5F-B02CF51A13CA}" sibTransId="{115F0D1C-EA35-4E8C-A542-0396C38B9270}"/>
    <dgm:cxn modelId="{BD509FCE-691A-45CD-88EA-CF882822201D}" srcId="{389A4F88-5BB0-481C-AE04-DBB61D3C1665}" destId="{762BF23E-33A7-4F34-8DD2-92F56BA40DE3}" srcOrd="1" destOrd="0" parTransId="{B0D5419B-5423-4DE2-944D-9406B6721F4B}" sibTransId="{90291CBD-BB2C-45B9-BFA3-79B8F5FF33BA}"/>
    <dgm:cxn modelId="{CDD72FAC-42D7-4644-A8FC-9C781271F6CD}" srcId="{389A4F88-5BB0-481C-AE04-DBB61D3C1665}" destId="{B830EC52-BA4B-4368-8A9E-A34FF7354936}" srcOrd="3" destOrd="0" parTransId="{FDE08CEA-3CEB-4189-8FA4-5BDAC0E8BFEA}" sibTransId="{8E532406-699E-440E-8678-1DB5A760F7EB}"/>
    <dgm:cxn modelId="{3138F730-E240-40C8-8FE3-9807CBCF03E9}" srcId="{389A4F88-5BB0-481C-AE04-DBB61D3C1665}" destId="{D47C5928-12FD-468C-B34F-EF5AC1C7B38F}" srcOrd="5" destOrd="0" parTransId="{81F2A142-A457-4916-9076-8A5E783DB183}" sibTransId="{FD8E34C0-9454-44BB-BDED-05AD15A95E0B}"/>
    <dgm:cxn modelId="{E14CB27C-4ACD-4319-A0E6-4DC6C0C88550}" type="presOf" srcId="{389A4F88-5BB0-481C-AE04-DBB61D3C1665}" destId="{D980CF66-8322-4959-AC24-02F82BF20376}" srcOrd="0" destOrd="0" presId="urn:microsoft.com/office/officeart/2005/8/layout/vProcess5"/>
    <dgm:cxn modelId="{7EEA6B19-801B-4F7C-842A-A31449388D01}" type="presOf" srcId="{90291CBD-BB2C-45B9-BFA3-79B8F5FF33BA}" destId="{08DFB60E-618C-4FF5-894F-A06CA6A67E56}" srcOrd="0" destOrd="0" presId="urn:microsoft.com/office/officeart/2005/8/layout/vProcess5"/>
    <dgm:cxn modelId="{20A89407-F751-4D8B-8564-3BB39765840A}" type="presOf" srcId="{8E532406-699E-440E-8678-1DB5A760F7EB}" destId="{1F2710FE-01F1-41E5-A784-B3D0EEC2ABCC}" srcOrd="0" destOrd="0" presId="urn:microsoft.com/office/officeart/2005/8/layout/vProcess5"/>
    <dgm:cxn modelId="{95A6E4FC-F18E-438A-B982-FD8FD0205D82}" srcId="{389A4F88-5BB0-481C-AE04-DBB61D3C1665}" destId="{D10A7CE1-4473-4654-828F-E21497F89A95}" srcOrd="0" destOrd="0" parTransId="{170AB706-3AD3-4B02-A058-C0B152D5291C}" sibTransId="{86D3D2D9-6837-4CA6-A025-B089842564A2}"/>
    <dgm:cxn modelId="{BF59C38E-986F-4D59-B70F-AF8D7BB0CD72}" type="presOf" srcId="{D10A7CE1-4473-4654-828F-E21497F89A95}" destId="{57725E97-9783-4D7F-9F45-767590CF84DE}" srcOrd="1" destOrd="0" presId="urn:microsoft.com/office/officeart/2005/8/layout/vProcess5"/>
    <dgm:cxn modelId="{E478A47D-8788-4B85-AFC6-C69005714264}" type="presParOf" srcId="{D980CF66-8322-4959-AC24-02F82BF20376}" destId="{E32CAC90-4290-4A8C-933E-6E36091FD3B8}" srcOrd="0" destOrd="0" presId="urn:microsoft.com/office/officeart/2005/8/layout/vProcess5"/>
    <dgm:cxn modelId="{91C31B88-E31F-4637-8BE8-50ED3BB06219}" type="presParOf" srcId="{D980CF66-8322-4959-AC24-02F82BF20376}" destId="{2D22D57E-5254-41C7-8801-C522B6DCBACC}" srcOrd="1" destOrd="0" presId="urn:microsoft.com/office/officeart/2005/8/layout/vProcess5"/>
    <dgm:cxn modelId="{43AEE105-048B-456A-9260-938E69929B4C}" type="presParOf" srcId="{D980CF66-8322-4959-AC24-02F82BF20376}" destId="{A1A2650F-C64A-4A7C-9959-8B78820C7C76}" srcOrd="2" destOrd="0" presId="urn:microsoft.com/office/officeart/2005/8/layout/vProcess5"/>
    <dgm:cxn modelId="{C0E3F1AE-BC58-482C-B98C-EA0B002EC3CC}" type="presParOf" srcId="{D980CF66-8322-4959-AC24-02F82BF20376}" destId="{B1AB5A9F-BB85-4F2A-B0E1-896EA61A0B6B}" srcOrd="3" destOrd="0" presId="urn:microsoft.com/office/officeart/2005/8/layout/vProcess5"/>
    <dgm:cxn modelId="{18E63F13-0021-4301-90EF-7D139A408955}" type="presParOf" srcId="{D980CF66-8322-4959-AC24-02F82BF20376}" destId="{2F133393-E663-487E-8F9A-AFAEADD57C30}" srcOrd="4" destOrd="0" presId="urn:microsoft.com/office/officeart/2005/8/layout/vProcess5"/>
    <dgm:cxn modelId="{CAEC78EB-4E2D-4FA9-8C77-776BEDF33E2D}" type="presParOf" srcId="{D980CF66-8322-4959-AC24-02F82BF20376}" destId="{2EDEFE4D-AD8E-4244-B974-D9F4C7CCC051}" srcOrd="5" destOrd="0" presId="urn:microsoft.com/office/officeart/2005/8/layout/vProcess5"/>
    <dgm:cxn modelId="{14556360-9CC0-4791-BD33-B1BAD392A320}" type="presParOf" srcId="{D980CF66-8322-4959-AC24-02F82BF20376}" destId="{5B6D4BFB-5EA3-4E22-BB81-613158285700}" srcOrd="6" destOrd="0" presId="urn:microsoft.com/office/officeart/2005/8/layout/vProcess5"/>
    <dgm:cxn modelId="{C78443E9-D380-473C-87A1-1326623858D9}" type="presParOf" srcId="{D980CF66-8322-4959-AC24-02F82BF20376}" destId="{08DFB60E-618C-4FF5-894F-A06CA6A67E56}" srcOrd="7" destOrd="0" presId="urn:microsoft.com/office/officeart/2005/8/layout/vProcess5"/>
    <dgm:cxn modelId="{41FCE0AA-398E-4CAE-AF44-4F4F05465186}" type="presParOf" srcId="{D980CF66-8322-4959-AC24-02F82BF20376}" destId="{D256C931-D0C0-4955-8590-DE09EB0C7D8E}" srcOrd="8" destOrd="0" presId="urn:microsoft.com/office/officeart/2005/8/layout/vProcess5"/>
    <dgm:cxn modelId="{E77248AA-E9C2-401C-A48D-38D202A22654}" type="presParOf" srcId="{D980CF66-8322-4959-AC24-02F82BF20376}" destId="{1F2710FE-01F1-41E5-A784-B3D0EEC2ABCC}" srcOrd="9" destOrd="0" presId="urn:microsoft.com/office/officeart/2005/8/layout/vProcess5"/>
    <dgm:cxn modelId="{BD91A7B3-1653-47D6-81EF-5B2ABDF1A972}" type="presParOf" srcId="{D980CF66-8322-4959-AC24-02F82BF20376}" destId="{57725E97-9783-4D7F-9F45-767590CF84DE}" srcOrd="10" destOrd="0" presId="urn:microsoft.com/office/officeart/2005/8/layout/vProcess5"/>
    <dgm:cxn modelId="{5B98BD4C-02C1-478D-B2D2-0EFA4C450EAF}" type="presParOf" srcId="{D980CF66-8322-4959-AC24-02F82BF20376}" destId="{C954982A-B76C-4216-8C41-B65E89FD77A5}" srcOrd="11" destOrd="0" presId="urn:microsoft.com/office/officeart/2005/8/layout/vProcess5"/>
    <dgm:cxn modelId="{2B346760-785A-49E7-92AD-D6A85570E114}" type="presParOf" srcId="{D980CF66-8322-4959-AC24-02F82BF20376}" destId="{BBCB42D8-E7DF-4FD5-A5B1-A20A100F0FDF}" srcOrd="12" destOrd="0" presId="urn:microsoft.com/office/officeart/2005/8/layout/vProcess5"/>
    <dgm:cxn modelId="{0F7E0BFB-E1B4-43EA-A579-DE7CEC7944B7}" type="presParOf" srcId="{D980CF66-8322-4959-AC24-02F82BF20376}" destId="{6E7E1F96-800E-494B-8121-D4F853DDD638}" srcOrd="13" destOrd="0" presId="urn:microsoft.com/office/officeart/2005/8/layout/vProcess5"/>
    <dgm:cxn modelId="{049BCA2D-90EE-49E4-92A5-7CA3198BD911}" type="presParOf" srcId="{D980CF66-8322-4959-AC24-02F82BF20376}" destId="{2FC8C434-611A-4823-B8D3-6F7EC6C86CAA}"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C7BB9A-4FEB-4BF6-A52E-6F413678B0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BC5905-EBD2-4ED7-A6B8-6EDE824A6EF4}" type="pres">
      <dgm:prSet presAssocID="{B1C7BB9A-4FEB-4BF6-A52E-6F413678B02D}" presName="linear" presStyleCnt="0">
        <dgm:presLayoutVars>
          <dgm:animLvl val="lvl"/>
          <dgm:resizeHandles val="exact"/>
        </dgm:presLayoutVars>
      </dgm:prSet>
      <dgm:spPr/>
      <dgm:t>
        <a:bodyPr/>
        <a:lstStyle/>
        <a:p>
          <a:endParaRPr lang="en-US"/>
        </a:p>
      </dgm:t>
    </dgm:pt>
  </dgm:ptLst>
  <dgm:cxnLst>
    <dgm:cxn modelId="{6B8597F3-5769-45A7-BC60-6DE661D20A79}" type="presOf" srcId="{B1C7BB9A-4FEB-4BF6-A52E-6F413678B02D}" destId="{4CBC5905-EBD2-4ED7-A6B8-6EDE824A6EF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7BB9A-4FEB-4BF6-A52E-6F413678B0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351CFC-CDBD-4517-9249-F37AEB213EC9}">
      <dgm:prSet phldrT="[Text]"/>
      <dgm:spPr>
        <a:solidFill>
          <a:schemeClr val="bg1">
            <a:lumMod val="50000"/>
          </a:schemeClr>
        </a:solidFill>
      </dgm:spPr>
      <dgm:t>
        <a:bodyPr/>
        <a:lstStyle/>
        <a:p>
          <a:pPr algn="ctr"/>
          <a:r>
            <a:rPr lang="en-US" dirty="0" smtClean="0"/>
            <a:t>Complaint Received</a:t>
          </a:r>
          <a:endParaRPr lang="en-US" i="0" dirty="0"/>
        </a:p>
      </dgm:t>
    </dgm:pt>
    <dgm:pt modelId="{ADF45929-6703-41B9-B1E1-85FA455EB89C}" type="parTrans" cxnId="{6396EC34-FA95-40E6-A24B-9FE5208C6E53}">
      <dgm:prSet/>
      <dgm:spPr/>
      <dgm:t>
        <a:bodyPr/>
        <a:lstStyle/>
        <a:p>
          <a:endParaRPr lang="en-US"/>
        </a:p>
      </dgm:t>
    </dgm:pt>
    <dgm:pt modelId="{DD92CAD0-0135-4BF9-B4A9-9A01AB92AACE}" type="sibTrans" cxnId="{6396EC34-FA95-40E6-A24B-9FE5208C6E53}">
      <dgm:prSet/>
      <dgm:spPr/>
      <dgm:t>
        <a:bodyPr/>
        <a:lstStyle/>
        <a:p>
          <a:endParaRPr lang="en-US"/>
        </a:p>
      </dgm:t>
    </dgm:pt>
    <dgm:pt modelId="{4CBC5905-EBD2-4ED7-A6B8-6EDE824A6EF4}" type="pres">
      <dgm:prSet presAssocID="{B1C7BB9A-4FEB-4BF6-A52E-6F413678B02D}" presName="linear" presStyleCnt="0">
        <dgm:presLayoutVars>
          <dgm:animLvl val="lvl"/>
          <dgm:resizeHandles val="exact"/>
        </dgm:presLayoutVars>
      </dgm:prSet>
      <dgm:spPr/>
      <dgm:t>
        <a:bodyPr/>
        <a:lstStyle/>
        <a:p>
          <a:endParaRPr lang="en-US"/>
        </a:p>
      </dgm:t>
    </dgm:pt>
    <dgm:pt modelId="{187B7339-C851-4E6E-B970-6E6B1D777776}" type="pres">
      <dgm:prSet presAssocID="{49351CFC-CDBD-4517-9249-F37AEB213EC9}" presName="parentText" presStyleLbl="node1" presStyleIdx="0" presStyleCnt="1" custScaleY="47349" custLinFactNeighborX="-51464" custLinFactNeighborY="-36291">
        <dgm:presLayoutVars>
          <dgm:chMax val="0"/>
          <dgm:bulletEnabled val="1"/>
        </dgm:presLayoutVars>
      </dgm:prSet>
      <dgm:spPr/>
      <dgm:t>
        <a:bodyPr/>
        <a:lstStyle/>
        <a:p>
          <a:endParaRPr lang="en-US"/>
        </a:p>
      </dgm:t>
    </dgm:pt>
  </dgm:ptLst>
  <dgm:cxnLst>
    <dgm:cxn modelId="{6396EC34-FA95-40E6-A24B-9FE5208C6E53}" srcId="{B1C7BB9A-4FEB-4BF6-A52E-6F413678B02D}" destId="{49351CFC-CDBD-4517-9249-F37AEB213EC9}" srcOrd="0" destOrd="0" parTransId="{ADF45929-6703-41B9-B1E1-85FA455EB89C}" sibTransId="{DD92CAD0-0135-4BF9-B4A9-9A01AB92AACE}"/>
    <dgm:cxn modelId="{55258361-06AD-4A33-8916-E8562E1A1F58}" type="presOf" srcId="{49351CFC-CDBD-4517-9249-F37AEB213EC9}" destId="{187B7339-C851-4E6E-B970-6E6B1D777776}" srcOrd="0" destOrd="0" presId="urn:microsoft.com/office/officeart/2005/8/layout/vList2"/>
    <dgm:cxn modelId="{1408E79D-1604-47FD-8F34-7F3806B3CB84}" type="presOf" srcId="{B1C7BB9A-4FEB-4BF6-A52E-6F413678B02D}" destId="{4CBC5905-EBD2-4ED7-A6B8-6EDE824A6EF4}" srcOrd="0" destOrd="0" presId="urn:microsoft.com/office/officeart/2005/8/layout/vList2"/>
    <dgm:cxn modelId="{D55BD132-513A-4E64-98E8-F01BB60B2325}" type="presParOf" srcId="{4CBC5905-EBD2-4ED7-A6B8-6EDE824A6EF4}" destId="{187B7339-C851-4E6E-B970-6E6B1D777776}"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7BB9A-4FEB-4BF6-A52E-6F413678B0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351CFC-CDBD-4517-9249-F37AEB213EC9}">
      <dgm:prSet phldrT="[Text]" custT="1"/>
      <dgm:spPr>
        <a:solidFill>
          <a:schemeClr val="bg1">
            <a:lumMod val="50000"/>
          </a:schemeClr>
        </a:solidFill>
      </dgm:spPr>
      <dgm:t>
        <a:bodyPr/>
        <a:lstStyle/>
        <a:p>
          <a:pPr algn="ctr"/>
          <a:r>
            <a:rPr lang="en-US" sz="3600" dirty="0" smtClean="0"/>
            <a:t>Complaint Received</a:t>
          </a:r>
          <a:endParaRPr lang="en-US" sz="3600" i="0" dirty="0"/>
        </a:p>
      </dgm:t>
    </dgm:pt>
    <dgm:pt modelId="{ADF45929-6703-41B9-B1E1-85FA455EB89C}" type="parTrans" cxnId="{6396EC34-FA95-40E6-A24B-9FE5208C6E53}">
      <dgm:prSet/>
      <dgm:spPr/>
      <dgm:t>
        <a:bodyPr/>
        <a:lstStyle/>
        <a:p>
          <a:endParaRPr lang="en-US"/>
        </a:p>
      </dgm:t>
    </dgm:pt>
    <dgm:pt modelId="{DD92CAD0-0135-4BF9-B4A9-9A01AB92AACE}" type="sibTrans" cxnId="{6396EC34-FA95-40E6-A24B-9FE5208C6E53}">
      <dgm:prSet/>
      <dgm:spPr/>
      <dgm:t>
        <a:bodyPr/>
        <a:lstStyle/>
        <a:p>
          <a:endParaRPr lang="en-US"/>
        </a:p>
      </dgm:t>
    </dgm:pt>
    <dgm:pt modelId="{4CBC5905-EBD2-4ED7-A6B8-6EDE824A6EF4}" type="pres">
      <dgm:prSet presAssocID="{B1C7BB9A-4FEB-4BF6-A52E-6F413678B02D}" presName="linear" presStyleCnt="0">
        <dgm:presLayoutVars>
          <dgm:animLvl val="lvl"/>
          <dgm:resizeHandles val="exact"/>
        </dgm:presLayoutVars>
      </dgm:prSet>
      <dgm:spPr/>
      <dgm:t>
        <a:bodyPr/>
        <a:lstStyle/>
        <a:p>
          <a:endParaRPr lang="en-US"/>
        </a:p>
      </dgm:t>
    </dgm:pt>
    <dgm:pt modelId="{187B7339-C851-4E6E-B970-6E6B1D777776}" type="pres">
      <dgm:prSet presAssocID="{49351CFC-CDBD-4517-9249-F37AEB213EC9}" presName="parentText" presStyleLbl="node1" presStyleIdx="0" presStyleCnt="1" custScaleY="47349" custLinFactNeighborX="-51464" custLinFactNeighborY="-36291">
        <dgm:presLayoutVars>
          <dgm:chMax val="0"/>
          <dgm:bulletEnabled val="1"/>
        </dgm:presLayoutVars>
      </dgm:prSet>
      <dgm:spPr/>
      <dgm:t>
        <a:bodyPr/>
        <a:lstStyle/>
        <a:p>
          <a:endParaRPr lang="en-US"/>
        </a:p>
      </dgm:t>
    </dgm:pt>
  </dgm:ptLst>
  <dgm:cxnLst>
    <dgm:cxn modelId="{BB2D960C-1A4A-44E2-9628-756E83867177}" type="presOf" srcId="{49351CFC-CDBD-4517-9249-F37AEB213EC9}" destId="{187B7339-C851-4E6E-B970-6E6B1D777776}" srcOrd="0" destOrd="0" presId="urn:microsoft.com/office/officeart/2005/8/layout/vList2"/>
    <dgm:cxn modelId="{6396EC34-FA95-40E6-A24B-9FE5208C6E53}" srcId="{B1C7BB9A-4FEB-4BF6-A52E-6F413678B02D}" destId="{49351CFC-CDBD-4517-9249-F37AEB213EC9}" srcOrd="0" destOrd="0" parTransId="{ADF45929-6703-41B9-B1E1-85FA455EB89C}" sibTransId="{DD92CAD0-0135-4BF9-B4A9-9A01AB92AACE}"/>
    <dgm:cxn modelId="{897491C4-2B1B-4BE3-8830-701711CD6193}" type="presOf" srcId="{B1C7BB9A-4FEB-4BF6-A52E-6F413678B02D}" destId="{4CBC5905-EBD2-4ED7-A6B8-6EDE824A6EF4}" srcOrd="0" destOrd="0" presId="urn:microsoft.com/office/officeart/2005/8/layout/vList2"/>
    <dgm:cxn modelId="{49E5C407-2104-4245-9481-53A7F1A05055}" type="presParOf" srcId="{4CBC5905-EBD2-4ED7-A6B8-6EDE824A6EF4}" destId="{187B7339-C851-4E6E-B970-6E6B1D77777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9A4F88-5BB0-481C-AE04-DBB61D3C166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10A7CE1-4473-4654-828F-E21497F89A95}">
      <dgm:prSet phldrT="[Text]" custT="1"/>
      <dgm:spPr>
        <a:solidFill>
          <a:srgbClr val="A3C9C3"/>
        </a:solidFill>
      </dgm:spPr>
      <dgm:t>
        <a:bodyPr/>
        <a:lstStyle/>
        <a:p>
          <a:r>
            <a:rPr lang="en-US" sz="3600" b="1" dirty="0">
              <a:solidFill>
                <a:schemeClr val="tx1"/>
              </a:solidFill>
            </a:rPr>
            <a:t>THOROUGH INVESTIGATION </a:t>
          </a:r>
          <a:r>
            <a:rPr lang="en-US" sz="2000" b="1" dirty="0">
              <a:solidFill>
                <a:schemeClr val="tx1"/>
              </a:solidFill>
            </a:rPr>
            <a:t>by DAC and/or designee </a:t>
          </a:r>
        </a:p>
      </dgm:t>
    </dgm:pt>
    <dgm:pt modelId="{170AB706-3AD3-4B02-A058-C0B152D5291C}" type="parTrans" cxnId="{95A6E4FC-F18E-438A-B982-FD8FD0205D82}">
      <dgm:prSet/>
      <dgm:spPr/>
      <dgm:t>
        <a:bodyPr/>
        <a:lstStyle/>
        <a:p>
          <a:endParaRPr lang="en-US"/>
        </a:p>
      </dgm:t>
    </dgm:pt>
    <dgm:pt modelId="{86D3D2D9-6837-4CA6-A025-B089842564A2}" type="sibTrans" cxnId="{95A6E4FC-F18E-438A-B982-FD8FD0205D82}">
      <dgm:prSet/>
      <dgm:spPr>
        <a:solidFill>
          <a:schemeClr val="bg1">
            <a:lumMod val="50000"/>
            <a:alpha val="90000"/>
          </a:schemeClr>
        </a:solidFill>
      </dgm:spPr>
      <dgm:t>
        <a:bodyPr/>
        <a:lstStyle/>
        <a:p>
          <a:endParaRPr lang="en-US"/>
        </a:p>
      </dgm:t>
    </dgm:pt>
    <dgm:pt modelId="{D980CF66-8322-4959-AC24-02F82BF20376}" type="pres">
      <dgm:prSet presAssocID="{389A4F88-5BB0-481C-AE04-DBB61D3C1665}" presName="outerComposite" presStyleCnt="0">
        <dgm:presLayoutVars>
          <dgm:chMax val="5"/>
          <dgm:dir/>
          <dgm:resizeHandles val="exact"/>
        </dgm:presLayoutVars>
      </dgm:prSet>
      <dgm:spPr/>
      <dgm:t>
        <a:bodyPr/>
        <a:lstStyle/>
        <a:p>
          <a:endParaRPr lang="en-US"/>
        </a:p>
      </dgm:t>
    </dgm:pt>
    <dgm:pt modelId="{E32CAC90-4290-4A8C-933E-6E36091FD3B8}" type="pres">
      <dgm:prSet presAssocID="{389A4F88-5BB0-481C-AE04-DBB61D3C1665}" presName="dummyMaxCanvas" presStyleCnt="0">
        <dgm:presLayoutVars/>
      </dgm:prSet>
      <dgm:spPr/>
    </dgm:pt>
    <dgm:pt modelId="{D0B5589F-5162-4ED3-9D58-4711F0AC43A3}" type="pres">
      <dgm:prSet presAssocID="{389A4F88-5BB0-481C-AE04-DBB61D3C1665}" presName="OneNode_1" presStyleLbl="node1" presStyleIdx="0" presStyleCnt="1" custScaleX="53704" custScaleY="76641" custLinFactNeighborX="26852" custLinFactNeighborY="-65311">
        <dgm:presLayoutVars>
          <dgm:bulletEnabled val="1"/>
        </dgm:presLayoutVars>
      </dgm:prSet>
      <dgm:spPr/>
      <dgm:t>
        <a:bodyPr/>
        <a:lstStyle/>
        <a:p>
          <a:endParaRPr lang="en-US"/>
        </a:p>
      </dgm:t>
    </dgm:pt>
  </dgm:ptLst>
  <dgm:cxnLst>
    <dgm:cxn modelId="{95A6E4FC-F18E-438A-B982-FD8FD0205D82}" srcId="{389A4F88-5BB0-481C-AE04-DBB61D3C1665}" destId="{D10A7CE1-4473-4654-828F-E21497F89A95}" srcOrd="0" destOrd="0" parTransId="{170AB706-3AD3-4B02-A058-C0B152D5291C}" sibTransId="{86D3D2D9-6837-4CA6-A025-B089842564A2}"/>
    <dgm:cxn modelId="{9FDD3E6A-DE09-45C6-939F-384BCE92C48E}" type="presOf" srcId="{389A4F88-5BB0-481C-AE04-DBB61D3C1665}" destId="{D980CF66-8322-4959-AC24-02F82BF20376}" srcOrd="0" destOrd="0" presId="urn:microsoft.com/office/officeart/2005/8/layout/vProcess5"/>
    <dgm:cxn modelId="{B846FAA4-D00A-4C66-88C0-CCDAE1A5DD18}" type="presOf" srcId="{D10A7CE1-4473-4654-828F-E21497F89A95}" destId="{D0B5589F-5162-4ED3-9D58-4711F0AC43A3}" srcOrd="0" destOrd="0" presId="urn:microsoft.com/office/officeart/2005/8/layout/vProcess5"/>
    <dgm:cxn modelId="{DE50EE98-058C-4189-8C93-8259F250F06C}" type="presParOf" srcId="{D980CF66-8322-4959-AC24-02F82BF20376}" destId="{E32CAC90-4290-4A8C-933E-6E36091FD3B8}" srcOrd="0" destOrd="0" presId="urn:microsoft.com/office/officeart/2005/8/layout/vProcess5"/>
    <dgm:cxn modelId="{2B19010F-EA5D-465B-86AE-09E01740963F}" type="presParOf" srcId="{D980CF66-8322-4959-AC24-02F82BF20376}" destId="{D0B5589F-5162-4ED3-9D58-4711F0AC43A3}"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9A4F88-5BB0-481C-AE04-DBB61D3C166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62BF23E-33A7-4F34-8DD2-92F56BA40DE3}">
      <dgm:prSet custT="1"/>
      <dgm:spPr>
        <a:solidFill>
          <a:srgbClr val="A3C9C3"/>
        </a:solidFill>
      </dgm:spPr>
      <dgm:t>
        <a:bodyPr/>
        <a:lstStyle/>
        <a:p>
          <a:r>
            <a:rPr lang="en-US" sz="3600" b="1" dirty="0">
              <a:solidFill>
                <a:schemeClr val="tx1"/>
              </a:solidFill>
            </a:rPr>
            <a:t>INCIDENT </a:t>
          </a:r>
          <a:r>
            <a:rPr lang="en-US" sz="3600" b="1" dirty="0" smtClean="0">
              <a:solidFill>
                <a:schemeClr val="tx1"/>
              </a:solidFill>
            </a:rPr>
            <a:t>VERIFIED</a:t>
          </a:r>
          <a:endParaRPr lang="en-US" sz="3600" b="1" dirty="0">
            <a:solidFill>
              <a:schemeClr val="tx1"/>
            </a:solidFill>
          </a:endParaRPr>
        </a:p>
      </dgm:t>
    </dgm:pt>
    <dgm:pt modelId="{B0D5419B-5423-4DE2-944D-9406B6721F4B}" type="parTrans" cxnId="{BD509FCE-691A-45CD-88EA-CF882822201D}">
      <dgm:prSet/>
      <dgm:spPr/>
      <dgm:t>
        <a:bodyPr/>
        <a:lstStyle/>
        <a:p>
          <a:endParaRPr lang="en-US"/>
        </a:p>
      </dgm:t>
    </dgm:pt>
    <dgm:pt modelId="{90291CBD-BB2C-45B9-BFA3-79B8F5FF33BA}" type="sibTrans" cxnId="{BD509FCE-691A-45CD-88EA-CF882822201D}">
      <dgm:prSet/>
      <dgm:spPr>
        <a:solidFill>
          <a:schemeClr val="bg1">
            <a:lumMod val="75000"/>
            <a:alpha val="90000"/>
          </a:schemeClr>
        </a:solidFill>
      </dgm:spPr>
      <dgm:t>
        <a:bodyPr/>
        <a:lstStyle/>
        <a:p>
          <a:endParaRPr lang="en-US"/>
        </a:p>
      </dgm:t>
    </dgm:pt>
    <dgm:pt modelId="{D980CF66-8322-4959-AC24-02F82BF20376}" type="pres">
      <dgm:prSet presAssocID="{389A4F88-5BB0-481C-AE04-DBB61D3C1665}" presName="outerComposite" presStyleCnt="0">
        <dgm:presLayoutVars>
          <dgm:chMax val="5"/>
          <dgm:dir/>
          <dgm:resizeHandles val="exact"/>
        </dgm:presLayoutVars>
      </dgm:prSet>
      <dgm:spPr/>
      <dgm:t>
        <a:bodyPr/>
        <a:lstStyle/>
        <a:p>
          <a:endParaRPr lang="en-US"/>
        </a:p>
      </dgm:t>
    </dgm:pt>
    <dgm:pt modelId="{E32CAC90-4290-4A8C-933E-6E36091FD3B8}" type="pres">
      <dgm:prSet presAssocID="{389A4F88-5BB0-481C-AE04-DBB61D3C1665}" presName="dummyMaxCanvas" presStyleCnt="0">
        <dgm:presLayoutVars/>
      </dgm:prSet>
      <dgm:spPr/>
    </dgm:pt>
    <dgm:pt modelId="{9A3D0966-EE4B-418F-BF87-6073F28727D0}" type="pres">
      <dgm:prSet presAssocID="{389A4F88-5BB0-481C-AE04-DBB61D3C1665}" presName="OneNode_1" presStyleLbl="node1" presStyleIdx="0" presStyleCnt="1" custScaleY="160044">
        <dgm:presLayoutVars>
          <dgm:bulletEnabled val="1"/>
        </dgm:presLayoutVars>
      </dgm:prSet>
      <dgm:spPr/>
      <dgm:t>
        <a:bodyPr/>
        <a:lstStyle/>
        <a:p>
          <a:endParaRPr lang="en-US"/>
        </a:p>
      </dgm:t>
    </dgm:pt>
  </dgm:ptLst>
  <dgm:cxnLst>
    <dgm:cxn modelId="{C1026C02-23C9-4D03-B71D-8EB791BDA508}" type="presOf" srcId="{389A4F88-5BB0-481C-AE04-DBB61D3C1665}" destId="{D980CF66-8322-4959-AC24-02F82BF20376}" srcOrd="0" destOrd="0" presId="urn:microsoft.com/office/officeart/2005/8/layout/vProcess5"/>
    <dgm:cxn modelId="{BD509FCE-691A-45CD-88EA-CF882822201D}" srcId="{389A4F88-5BB0-481C-AE04-DBB61D3C1665}" destId="{762BF23E-33A7-4F34-8DD2-92F56BA40DE3}" srcOrd="0" destOrd="0" parTransId="{B0D5419B-5423-4DE2-944D-9406B6721F4B}" sibTransId="{90291CBD-BB2C-45B9-BFA3-79B8F5FF33BA}"/>
    <dgm:cxn modelId="{03C24136-0DC3-4ED3-AE73-AB4AD7409780}" type="presOf" srcId="{762BF23E-33A7-4F34-8DD2-92F56BA40DE3}" destId="{9A3D0966-EE4B-418F-BF87-6073F28727D0}" srcOrd="0" destOrd="0" presId="urn:microsoft.com/office/officeart/2005/8/layout/vProcess5"/>
    <dgm:cxn modelId="{4583CF8D-0494-47F8-99AD-55AC2351C6BA}" type="presParOf" srcId="{D980CF66-8322-4959-AC24-02F82BF20376}" destId="{E32CAC90-4290-4A8C-933E-6E36091FD3B8}" srcOrd="0" destOrd="0" presId="urn:microsoft.com/office/officeart/2005/8/layout/vProcess5"/>
    <dgm:cxn modelId="{3BC80FC9-C0BB-4948-A876-BF58F79BDB40}" type="presParOf" srcId="{D980CF66-8322-4959-AC24-02F82BF20376}" destId="{9A3D0966-EE4B-418F-BF87-6073F28727D0}"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9A4F88-5BB0-481C-AE04-DBB61D3C166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FE517A0-E909-4E90-8EBC-DF56637B9B62}">
      <dgm:prSet custT="1"/>
      <dgm:spPr>
        <a:solidFill>
          <a:srgbClr val="A3C9C3"/>
        </a:solidFill>
      </dgm:spPr>
      <dgm:t>
        <a:bodyPr/>
        <a:lstStyle/>
        <a:p>
          <a:r>
            <a:rPr lang="en-US" sz="3600" b="1" dirty="0" smtClean="0">
              <a:solidFill>
                <a:schemeClr val="tx1"/>
              </a:solidFill>
            </a:rPr>
            <a:t>DEVELOP Student Action PLANS</a:t>
          </a:r>
          <a:endParaRPr lang="en-US" sz="3600" b="1" dirty="0">
            <a:solidFill>
              <a:schemeClr val="tx1"/>
            </a:solidFill>
          </a:endParaRPr>
        </a:p>
      </dgm:t>
    </dgm:pt>
    <dgm:pt modelId="{BFD909F9-EF78-4D02-87A6-91F6500C88DC}" type="parTrans" cxnId="{305539DD-10EE-46CD-846A-7E2D23CD9868}">
      <dgm:prSet/>
      <dgm:spPr/>
      <dgm:t>
        <a:bodyPr/>
        <a:lstStyle/>
        <a:p>
          <a:endParaRPr lang="en-US"/>
        </a:p>
      </dgm:t>
    </dgm:pt>
    <dgm:pt modelId="{65159BC4-7A4F-4284-8B0A-7C8856D4CAFD}" type="sibTrans" cxnId="{305539DD-10EE-46CD-846A-7E2D23CD9868}">
      <dgm:prSet/>
      <dgm:spPr/>
      <dgm:t>
        <a:bodyPr/>
        <a:lstStyle/>
        <a:p>
          <a:endParaRPr lang="en-US"/>
        </a:p>
      </dgm:t>
    </dgm:pt>
    <dgm:pt modelId="{D980CF66-8322-4959-AC24-02F82BF20376}" type="pres">
      <dgm:prSet presAssocID="{389A4F88-5BB0-481C-AE04-DBB61D3C1665}" presName="outerComposite" presStyleCnt="0">
        <dgm:presLayoutVars>
          <dgm:chMax val="5"/>
          <dgm:dir/>
          <dgm:resizeHandles val="exact"/>
        </dgm:presLayoutVars>
      </dgm:prSet>
      <dgm:spPr/>
      <dgm:t>
        <a:bodyPr/>
        <a:lstStyle/>
        <a:p>
          <a:endParaRPr lang="en-US"/>
        </a:p>
      </dgm:t>
    </dgm:pt>
    <dgm:pt modelId="{E32CAC90-4290-4A8C-933E-6E36091FD3B8}" type="pres">
      <dgm:prSet presAssocID="{389A4F88-5BB0-481C-AE04-DBB61D3C1665}" presName="dummyMaxCanvas" presStyleCnt="0">
        <dgm:presLayoutVars/>
      </dgm:prSet>
      <dgm:spPr/>
    </dgm:pt>
    <dgm:pt modelId="{3AE4E282-F2B9-4C57-9783-EF9369D3375D}" type="pres">
      <dgm:prSet presAssocID="{389A4F88-5BB0-481C-AE04-DBB61D3C1665}" presName="OneNode_1" presStyleLbl="node1" presStyleIdx="0" presStyleCnt="1" custScaleX="67241" custScaleY="69378" custLinFactNeighborX="25000" custLinFactNeighborY="2034">
        <dgm:presLayoutVars>
          <dgm:bulletEnabled val="1"/>
        </dgm:presLayoutVars>
      </dgm:prSet>
      <dgm:spPr/>
      <dgm:t>
        <a:bodyPr/>
        <a:lstStyle/>
        <a:p>
          <a:endParaRPr lang="en-US"/>
        </a:p>
      </dgm:t>
    </dgm:pt>
  </dgm:ptLst>
  <dgm:cxnLst>
    <dgm:cxn modelId="{305539DD-10EE-46CD-846A-7E2D23CD9868}" srcId="{389A4F88-5BB0-481C-AE04-DBB61D3C1665}" destId="{5FE517A0-E909-4E90-8EBC-DF56637B9B62}" srcOrd="0" destOrd="0" parTransId="{BFD909F9-EF78-4D02-87A6-91F6500C88DC}" sibTransId="{65159BC4-7A4F-4284-8B0A-7C8856D4CAFD}"/>
    <dgm:cxn modelId="{90B1BF71-F529-4813-AA4B-623B758B4FF5}" type="presOf" srcId="{389A4F88-5BB0-481C-AE04-DBB61D3C1665}" destId="{D980CF66-8322-4959-AC24-02F82BF20376}" srcOrd="0" destOrd="0" presId="urn:microsoft.com/office/officeart/2005/8/layout/vProcess5"/>
    <dgm:cxn modelId="{A82EE0BB-C45B-45A0-AAEA-EF0E40259384}" type="presOf" srcId="{5FE517A0-E909-4E90-8EBC-DF56637B9B62}" destId="{3AE4E282-F2B9-4C57-9783-EF9369D3375D}" srcOrd="0" destOrd="0" presId="urn:microsoft.com/office/officeart/2005/8/layout/vProcess5"/>
    <dgm:cxn modelId="{A55D6DF2-7A21-44D6-9662-FF2F2DB47759}" type="presParOf" srcId="{D980CF66-8322-4959-AC24-02F82BF20376}" destId="{E32CAC90-4290-4A8C-933E-6E36091FD3B8}" srcOrd="0" destOrd="0" presId="urn:microsoft.com/office/officeart/2005/8/layout/vProcess5"/>
    <dgm:cxn modelId="{9DE11772-36DC-4368-92AB-C6DEDFF09EF1}" type="presParOf" srcId="{D980CF66-8322-4959-AC24-02F82BF20376}" destId="{3AE4E282-F2B9-4C57-9783-EF9369D3375D}"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9A4F88-5BB0-481C-AE04-DBB61D3C166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830EC52-BA4B-4368-8A9E-A34FF7354936}">
      <dgm:prSet custT="1"/>
      <dgm:spPr>
        <a:solidFill>
          <a:srgbClr val="A3C9C3"/>
        </a:solidFill>
      </dgm:spPr>
      <dgm:t>
        <a:bodyPr/>
        <a:lstStyle/>
        <a:p>
          <a:r>
            <a:rPr lang="en-US" sz="3600" b="1" dirty="0" smtClean="0">
              <a:solidFill>
                <a:schemeClr val="tx1"/>
              </a:solidFill>
            </a:rPr>
            <a:t>REPORT </a:t>
          </a:r>
          <a:r>
            <a:rPr lang="en-US" sz="3600" b="1" dirty="0">
              <a:solidFill>
                <a:schemeClr val="tx1"/>
              </a:solidFill>
            </a:rPr>
            <a:t>TO </a:t>
          </a:r>
          <a:r>
            <a:rPr lang="en-US" sz="3600" b="1" dirty="0" smtClean="0">
              <a:solidFill>
                <a:schemeClr val="tx1"/>
              </a:solidFill>
            </a:rPr>
            <a:t>SED </a:t>
          </a:r>
        </a:p>
        <a:p>
          <a:r>
            <a:rPr lang="en-US" sz="2000" b="1" dirty="0" smtClean="0">
              <a:solidFill>
                <a:schemeClr val="tx1"/>
              </a:solidFill>
            </a:rPr>
            <a:t>Record verified incidents </a:t>
          </a:r>
          <a:r>
            <a:rPr lang="en-US" sz="2000" b="1" dirty="0">
              <a:solidFill>
                <a:schemeClr val="tx1"/>
              </a:solidFill>
            </a:rPr>
            <a:t>on </a:t>
          </a:r>
          <a:r>
            <a:rPr lang="en-US" sz="2000" b="1" dirty="0" smtClean="0">
              <a:solidFill>
                <a:schemeClr val="tx1"/>
              </a:solidFill>
            </a:rPr>
            <a:t>SSEC </a:t>
          </a:r>
        </a:p>
        <a:p>
          <a:r>
            <a:rPr lang="en-US" sz="2000" b="1" dirty="0" smtClean="0">
              <a:solidFill>
                <a:schemeClr val="tx1"/>
              </a:solidFill>
            </a:rPr>
            <a:t>Summary Data </a:t>
          </a:r>
          <a:r>
            <a:rPr lang="en-US" sz="2000" b="1" dirty="0">
              <a:solidFill>
                <a:schemeClr val="tx1"/>
              </a:solidFill>
            </a:rPr>
            <a:t>Collection </a:t>
          </a:r>
          <a:r>
            <a:rPr lang="en-US" sz="2000" b="1" dirty="0" smtClean="0">
              <a:solidFill>
                <a:schemeClr val="tx1"/>
              </a:solidFill>
            </a:rPr>
            <a:t>Form</a:t>
          </a:r>
        </a:p>
      </dgm:t>
    </dgm:pt>
    <dgm:pt modelId="{FDE08CEA-3CEB-4189-8FA4-5BDAC0E8BFEA}" type="parTrans" cxnId="{CDD72FAC-42D7-4644-A8FC-9C781271F6CD}">
      <dgm:prSet/>
      <dgm:spPr/>
      <dgm:t>
        <a:bodyPr/>
        <a:lstStyle/>
        <a:p>
          <a:endParaRPr lang="en-US"/>
        </a:p>
      </dgm:t>
    </dgm:pt>
    <dgm:pt modelId="{8E532406-699E-440E-8678-1DB5A760F7EB}" type="sibTrans" cxnId="{CDD72FAC-42D7-4644-A8FC-9C781271F6CD}">
      <dgm:prSet/>
      <dgm:spPr>
        <a:solidFill>
          <a:srgbClr val="FAFBFC"/>
        </a:solidFill>
      </dgm:spPr>
      <dgm:t>
        <a:bodyPr/>
        <a:lstStyle/>
        <a:p>
          <a:endParaRPr lang="en-US"/>
        </a:p>
      </dgm:t>
    </dgm:pt>
    <dgm:pt modelId="{D980CF66-8322-4959-AC24-02F82BF20376}" type="pres">
      <dgm:prSet presAssocID="{389A4F88-5BB0-481C-AE04-DBB61D3C1665}" presName="outerComposite" presStyleCnt="0">
        <dgm:presLayoutVars>
          <dgm:chMax val="5"/>
          <dgm:dir/>
          <dgm:resizeHandles val="exact"/>
        </dgm:presLayoutVars>
      </dgm:prSet>
      <dgm:spPr/>
      <dgm:t>
        <a:bodyPr/>
        <a:lstStyle/>
        <a:p>
          <a:endParaRPr lang="en-US"/>
        </a:p>
      </dgm:t>
    </dgm:pt>
    <dgm:pt modelId="{E32CAC90-4290-4A8C-933E-6E36091FD3B8}" type="pres">
      <dgm:prSet presAssocID="{389A4F88-5BB0-481C-AE04-DBB61D3C1665}" presName="dummyMaxCanvas" presStyleCnt="0">
        <dgm:presLayoutVars/>
      </dgm:prSet>
      <dgm:spPr/>
    </dgm:pt>
    <dgm:pt modelId="{1270E29B-5EEF-465E-8D21-855EBBA88D07}" type="pres">
      <dgm:prSet presAssocID="{389A4F88-5BB0-481C-AE04-DBB61D3C1665}" presName="OneNode_1" presStyleLbl="node1" presStyleIdx="0" presStyleCnt="1" custScaleY="86986" custLinFactNeighborX="1554" custLinFactNeighborY="25717">
        <dgm:presLayoutVars>
          <dgm:bulletEnabled val="1"/>
        </dgm:presLayoutVars>
      </dgm:prSet>
      <dgm:spPr/>
      <dgm:t>
        <a:bodyPr/>
        <a:lstStyle/>
        <a:p>
          <a:endParaRPr lang="en-US"/>
        </a:p>
      </dgm:t>
    </dgm:pt>
  </dgm:ptLst>
  <dgm:cxnLst>
    <dgm:cxn modelId="{C3496065-DED0-4E8F-A3EB-21D0EB165106}" type="presOf" srcId="{389A4F88-5BB0-481C-AE04-DBB61D3C1665}" destId="{D980CF66-8322-4959-AC24-02F82BF20376}" srcOrd="0" destOrd="0" presId="urn:microsoft.com/office/officeart/2005/8/layout/vProcess5"/>
    <dgm:cxn modelId="{CDD72FAC-42D7-4644-A8FC-9C781271F6CD}" srcId="{389A4F88-5BB0-481C-AE04-DBB61D3C1665}" destId="{B830EC52-BA4B-4368-8A9E-A34FF7354936}" srcOrd="0" destOrd="0" parTransId="{FDE08CEA-3CEB-4189-8FA4-5BDAC0E8BFEA}" sibTransId="{8E532406-699E-440E-8678-1DB5A760F7EB}"/>
    <dgm:cxn modelId="{DD1C8D70-4BD8-46D5-AA66-9437D4B4329D}" type="presOf" srcId="{B830EC52-BA4B-4368-8A9E-A34FF7354936}" destId="{1270E29B-5EEF-465E-8D21-855EBBA88D07}" srcOrd="0" destOrd="0" presId="urn:microsoft.com/office/officeart/2005/8/layout/vProcess5"/>
    <dgm:cxn modelId="{9BA6C640-F6C0-4B10-B35B-725B17379786}" type="presParOf" srcId="{D980CF66-8322-4959-AC24-02F82BF20376}" destId="{E32CAC90-4290-4A8C-933E-6E36091FD3B8}" srcOrd="0" destOrd="0" presId="urn:microsoft.com/office/officeart/2005/8/layout/vProcess5"/>
    <dgm:cxn modelId="{7E0F1552-2ABD-4B6B-A975-315B3E63BC46}" type="presParOf" srcId="{D980CF66-8322-4959-AC24-02F82BF20376}" destId="{1270E29B-5EEF-465E-8D21-855EBBA88D07}" srcOrd="1" destOrd="0" presId="urn:microsoft.com/office/officeart/2005/8/layout/vProcess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C7BB9A-4FEB-4BF6-A52E-6F413678B0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BC5905-EBD2-4ED7-A6B8-6EDE824A6EF4}" type="pres">
      <dgm:prSet presAssocID="{B1C7BB9A-4FEB-4BF6-A52E-6F413678B02D}" presName="linear" presStyleCnt="0">
        <dgm:presLayoutVars>
          <dgm:animLvl val="lvl"/>
          <dgm:resizeHandles val="exact"/>
        </dgm:presLayoutVars>
      </dgm:prSet>
      <dgm:spPr/>
      <dgm:t>
        <a:bodyPr/>
        <a:lstStyle/>
        <a:p>
          <a:endParaRPr lang="en-US"/>
        </a:p>
      </dgm:t>
    </dgm:pt>
  </dgm:ptLst>
  <dgm:cxnLst>
    <dgm:cxn modelId="{00D869F7-E5F3-4198-AA6B-ACAF66B779D5}" type="presOf" srcId="{B1C7BB9A-4FEB-4BF6-A52E-6F413678B02D}" destId="{4CBC5905-EBD2-4ED7-A6B8-6EDE824A6EF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9A4F88-5BB0-481C-AE04-DBB61D3C166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277E6F5-926C-476A-BAC7-00B94B843B16}">
      <dgm:prSet custT="1"/>
      <dgm:spPr>
        <a:solidFill>
          <a:srgbClr val="A3C9C3"/>
        </a:solidFill>
      </dgm:spPr>
      <dgm:t>
        <a:bodyPr/>
        <a:lstStyle/>
        <a:p>
          <a:r>
            <a:rPr lang="en-US" sz="3600" b="1" dirty="0">
              <a:solidFill>
                <a:schemeClr val="tx1"/>
              </a:solidFill>
            </a:rPr>
            <a:t>DOCUMENTATION RETENTION </a:t>
          </a:r>
          <a:endParaRPr lang="en-US" sz="3600" b="1" dirty="0" smtClean="0">
            <a:solidFill>
              <a:schemeClr val="tx1"/>
            </a:solidFill>
          </a:endParaRPr>
        </a:p>
        <a:p>
          <a:r>
            <a:rPr lang="en-US" sz="1800" b="1" dirty="0" smtClean="0">
              <a:solidFill>
                <a:schemeClr val="tx1"/>
              </a:solidFill>
            </a:rPr>
            <a:t>POST-REPORTING</a:t>
          </a:r>
          <a:endParaRPr lang="en-US" sz="1800" b="1" dirty="0">
            <a:solidFill>
              <a:schemeClr val="tx1"/>
            </a:solidFill>
          </a:endParaRPr>
        </a:p>
        <a:p>
          <a:endParaRPr lang="en-US" sz="600" b="1" dirty="0">
            <a:solidFill>
              <a:schemeClr val="tx1"/>
            </a:solidFill>
          </a:endParaRPr>
        </a:p>
        <a:p>
          <a:endParaRPr lang="en-US" sz="600" b="1" dirty="0">
            <a:solidFill>
              <a:schemeClr val="tx1"/>
            </a:solidFill>
          </a:endParaRPr>
        </a:p>
      </dgm:t>
    </dgm:pt>
    <dgm:pt modelId="{115F0D1C-EA35-4E8C-A542-0396C38B9270}" type="sibTrans" cxnId="{452236FB-CFA9-423C-8E54-81270B1AFA63}">
      <dgm:prSet/>
      <dgm:spPr/>
      <dgm:t>
        <a:bodyPr/>
        <a:lstStyle/>
        <a:p>
          <a:endParaRPr lang="en-US"/>
        </a:p>
      </dgm:t>
    </dgm:pt>
    <dgm:pt modelId="{4E19E378-381F-46DD-AB5F-B02CF51A13CA}" type="parTrans" cxnId="{452236FB-CFA9-423C-8E54-81270B1AFA63}">
      <dgm:prSet/>
      <dgm:spPr/>
      <dgm:t>
        <a:bodyPr/>
        <a:lstStyle/>
        <a:p>
          <a:endParaRPr lang="en-US"/>
        </a:p>
      </dgm:t>
    </dgm:pt>
    <dgm:pt modelId="{D980CF66-8322-4959-AC24-02F82BF20376}" type="pres">
      <dgm:prSet presAssocID="{389A4F88-5BB0-481C-AE04-DBB61D3C1665}" presName="outerComposite" presStyleCnt="0">
        <dgm:presLayoutVars>
          <dgm:chMax val="5"/>
          <dgm:dir/>
          <dgm:resizeHandles val="exact"/>
        </dgm:presLayoutVars>
      </dgm:prSet>
      <dgm:spPr/>
      <dgm:t>
        <a:bodyPr/>
        <a:lstStyle/>
        <a:p>
          <a:endParaRPr lang="en-US"/>
        </a:p>
      </dgm:t>
    </dgm:pt>
    <dgm:pt modelId="{E32CAC90-4290-4A8C-933E-6E36091FD3B8}" type="pres">
      <dgm:prSet presAssocID="{389A4F88-5BB0-481C-AE04-DBB61D3C1665}" presName="dummyMaxCanvas" presStyleCnt="0">
        <dgm:presLayoutVars/>
      </dgm:prSet>
      <dgm:spPr/>
    </dgm:pt>
    <dgm:pt modelId="{319E0786-0828-4F1D-A210-D0D2F2CB6F33}" type="pres">
      <dgm:prSet presAssocID="{389A4F88-5BB0-481C-AE04-DBB61D3C1665}" presName="OneNode_1" presStyleLbl="node1" presStyleIdx="0" presStyleCnt="1" custScaleX="86819" custScaleY="77843" custLinFactNeighborX="11533" custLinFactNeighborY="73937">
        <dgm:presLayoutVars>
          <dgm:bulletEnabled val="1"/>
        </dgm:presLayoutVars>
      </dgm:prSet>
      <dgm:spPr/>
      <dgm:t>
        <a:bodyPr/>
        <a:lstStyle/>
        <a:p>
          <a:endParaRPr lang="en-US"/>
        </a:p>
      </dgm:t>
    </dgm:pt>
  </dgm:ptLst>
  <dgm:cxnLst>
    <dgm:cxn modelId="{70A5B87D-BC3B-4FAF-B862-8FFBB9095E4A}" type="presOf" srcId="{D277E6F5-926C-476A-BAC7-00B94B843B16}" destId="{319E0786-0828-4F1D-A210-D0D2F2CB6F33}" srcOrd="0" destOrd="0" presId="urn:microsoft.com/office/officeart/2005/8/layout/vProcess5"/>
    <dgm:cxn modelId="{452236FB-CFA9-423C-8E54-81270B1AFA63}" srcId="{389A4F88-5BB0-481C-AE04-DBB61D3C1665}" destId="{D277E6F5-926C-476A-BAC7-00B94B843B16}" srcOrd="0" destOrd="0" parTransId="{4E19E378-381F-46DD-AB5F-B02CF51A13CA}" sibTransId="{115F0D1C-EA35-4E8C-A542-0396C38B9270}"/>
    <dgm:cxn modelId="{8E3FBCD7-1F27-4B26-9BA4-DA68C7FF0D74}" type="presOf" srcId="{389A4F88-5BB0-481C-AE04-DBB61D3C1665}" destId="{D980CF66-8322-4959-AC24-02F82BF20376}" srcOrd="0" destOrd="0" presId="urn:microsoft.com/office/officeart/2005/8/layout/vProcess5"/>
    <dgm:cxn modelId="{2ED79533-37D4-4977-9CF7-1F2D373002CB}" type="presParOf" srcId="{D980CF66-8322-4959-AC24-02F82BF20376}" destId="{E32CAC90-4290-4A8C-933E-6E36091FD3B8}" srcOrd="0" destOrd="0" presId="urn:microsoft.com/office/officeart/2005/8/layout/vProcess5"/>
    <dgm:cxn modelId="{88B7D59F-FA10-4854-82AE-D7295389DDC8}" type="presParOf" srcId="{D980CF66-8322-4959-AC24-02F82BF20376}" destId="{319E0786-0828-4F1D-A210-D0D2F2CB6F33}"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513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93CD2B9F-F3F4-4F3A-8CFE-9CEB0828EA50}" type="slidenum">
              <a:rPr lang="en-US" smtClean="0"/>
              <a:t>‹#›</a:t>
            </a:fld>
            <a:endParaRPr lang="en-US"/>
          </a:p>
        </p:txBody>
      </p:sp>
    </p:spTree>
    <p:extLst>
      <p:ext uri="{BB962C8B-B14F-4D97-AF65-F5344CB8AC3E}">
        <p14:creationId xmlns:p14="http://schemas.microsoft.com/office/powerpoint/2010/main" val="2064060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5" cy="464204"/>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idx="1"/>
          </p:nvPr>
        </p:nvSpPr>
        <p:spPr>
          <a:xfrm>
            <a:off x="3970734" y="2"/>
            <a:ext cx="3038145" cy="464204"/>
          </a:xfrm>
          <a:prstGeom prst="rect">
            <a:avLst/>
          </a:prstGeom>
        </p:spPr>
        <p:txBody>
          <a:bodyPr vert="horz" lIns="87316" tIns="43658" rIns="87316" bIns="43658" rtlCol="0"/>
          <a:lstStyle>
            <a:lvl1pPr algn="r">
              <a:defRPr sz="1100"/>
            </a:lvl1pPr>
          </a:lstStyle>
          <a:p>
            <a:fld id="{07B89C4E-25DB-47A6-A891-6DE0EA096972}" type="datetimeFigureOut">
              <a:rPr lang="en-US" smtClean="0"/>
              <a:t>8/15/2018</a:t>
            </a:fld>
            <a:endParaRPr lang="en-US"/>
          </a:p>
        </p:txBody>
      </p:sp>
      <p:sp>
        <p:nvSpPr>
          <p:cNvPr id="4" name="Slide Image Placeholder 3"/>
          <p:cNvSpPr>
            <a:spLocks noGrp="1" noRot="1" noChangeAspect="1"/>
          </p:cNvSpPr>
          <p:nvPr>
            <p:ph type="sldImg" idx="2"/>
          </p:nvPr>
        </p:nvSpPr>
        <p:spPr>
          <a:xfrm>
            <a:off x="1182688" y="698500"/>
            <a:ext cx="4648200" cy="3486150"/>
          </a:xfrm>
          <a:prstGeom prst="rect">
            <a:avLst/>
          </a:prstGeom>
          <a:noFill/>
          <a:ln w="12700">
            <a:solidFill>
              <a:prstClr val="black"/>
            </a:solidFill>
          </a:ln>
        </p:spPr>
        <p:txBody>
          <a:bodyPr vert="horz" lIns="87316" tIns="43658" rIns="87316" bIns="43658" rtlCol="0" anchor="ctr"/>
          <a:lstStyle/>
          <a:p>
            <a:endParaRPr lang="en-US"/>
          </a:p>
        </p:txBody>
      </p:sp>
      <p:sp>
        <p:nvSpPr>
          <p:cNvPr id="5" name="Notes Placeholder 4"/>
          <p:cNvSpPr>
            <a:spLocks noGrp="1"/>
          </p:cNvSpPr>
          <p:nvPr>
            <p:ph type="body" sz="quarter" idx="3"/>
          </p:nvPr>
        </p:nvSpPr>
        <p:spPr>
          <a:xfrm>
            <a:off x="701348" y="4416104"/>
            <a:ext cx="5607711" cy="4182457"/>
          </a:xfrm>
          <a:prstGeom prst="rect">
            <a:avLst/>
          </a:prstGeom>
        </p:spPr>
        <p:txBody>
          <a:bodyPr vert="horz" lIns="87316" tIns="43658" rIns="87316" bIns="43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30660"/>
            <a:ext cx="3038145" cy="464204"/>
          </a:xfrm>
          <a:prstGeom prst="rect">
            <a:avLst/>
          </a:prstGeom>
        </p:spPr>
        <p:txBody>
          <a:bodyPr vert="horz" lIns="87316" tIns="43658" rIns="87316" bIns="43658" rtlCol="0" anchor="b"/>
          <a:lstStyle>
            <a:lvl1pPr algn="l">
              <a:defRPr sz="1100"/>
            </a:lvl1pPr>
          </a:lstStyle>
          <a:p>
            <a:endParaRPr lang="en-US"/>
          </a:p>
        </p:txBody>
      </p:sp>
      <p:sp>
        <p:nvSpPr>
          <p:cNvPr id="7" name="Slide Number Placeholder 6"/>
          <p:cNvSpPr>
            <a:spLocks noGrp="1"/>
          </p:cNvSpPr>
          <p:nvPr>
            <p:ph type="sldNum" sz="quarter" idx="5"/>
          </p:nvPr>
        </p:nvSpPr>
        <p:spPr>
          <a:xfrm>
            <a:off x="3970734" y="8830660"/>
            <a:ext cx="3038145" cy="464204"/>
          </a:xfrm>
          <a:prstGeom prst="rect">
            <a:avLst/>
          </a:prstGeom>
        </p:spPr>
        <p:txBody>
          <a:bodyPr vert="horz" lIns="87316" tIns="43658" rIns="87316" bIns="43658" rtlCol="0" anchor="b"/>
          <a:lstStyle>
            <a:lvl1pPr algn="r">
              <a:defRPr sz="1100"/>
            </a:lvl1pPr>
          </a:lstStyle>
          <a:p>
            <a:fld id="{48293164-D1C5-414D-A9C1-032EAF840400}" type="slidenum">
              <a:rPr lang="en-US" smtClean="0"/>
              <a:t>‹#›</a:t>
            </a:fld>
            <a:endParaRPr lang="en-US"/>
          </a:p>
        </p:txBody>
      </p:sp>
    </p:spTree>
    <p:extLst>
      <p:ext uri="{BB962C8B-B14F-4D97-AF65-F5344CB8AC3E}">
        <p14:creationId xmlns:p14="http://schemas.microsoft.com/office/powerpoint/2010/main" val="77305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93164-D1C5-414D-A9C1-032EAF840400}" type="slidenum">
              <a:rPr lang="en-US" smtClean="0"/>
              <a:t>1</a:t>
            </a:fld>
            <a:endParaRPr lang="en-US"/>
          </a:p>
        </p:txBody>
      </p:sp>
    </p:spTree>
    <p:extLst>
      <p:ext uri="{BB962C8B-B14F-4D97-AF65-F5344CB8AC3E}">
        <p14:creationId xmlns:p14="http://schemas.microsoft.com/office/powerpoint/2010/main" val="342857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legislature finds that students’ ability to learn and to meet high academic standards</a:t>
            </a:r>
            <a:r>
              <a:rPr lang="en-US" baseline="0" dirty="0" smtClean="0"/>
              <a:t>, and a school’s ability to educate its students, are compromised by incidents of discrimination or harassment including bullying, taunting or intimidation.  It is hereby declared to be the policy of the state to afford all students in public schools an environment that is free of discrimination and harassment.</a:t>
            </a:r>
            <a:endParaRPr lang="en-US" dirty="0"/>
          </a:p>
        </p:txBody>
      </p:sp>
      <p:sp>
        <p:nvSpPr>
          <p:cNvPr id="4" name="Slide Number Placeholder 3"/>
          <p:cNvSpPr>
            <a:spLocks noGrp="1"/>
          </p:cNvSpPr>
          <p:nvPr>
            <p:ph type="sldNum" sz="quarter" idx="10"/>
          </p:nvPr>
        </p:nvSpPr>
        <p:spPr/>
        <p:txBody>
          <a:bodyPr/>
          <a:lstStyle/>
          <a:p>
            <a:fld id="{6B9DB5EB-D708-4E92-9BF7-D7F944D28A8D}" type="slidenum">
              <a:rPr lang="en-US" smtClean="0"/>
              <a:pPr/>
              <a:t>16</a:t>
            </a:fld>
            <a:endParaRPr lang="en-US"/>
          </a:p>
        </p:txBody>
      </p:sp>
    </p:spTree>
    <p:extLst>
      <p:ext uri="{BB962C8B-B14F-4D97-AF65-F5344CB8AC3E}">
        <p14:creationId xmlns:p14="http://schemas.microsoft.com/office/powerpoint/2010/main" val="72358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Reference?</a:t>
            </a:r>
            <a:endParaRPr lang="en-US" dirty="0"/>
          </a:p>
        </p:txBody>
      </p:sp>
      <p:sp>
        <p:nvSpPr>
          <p:cNvPr id="4" name="Slide Number Placeholder 3"/>
          <p:cNvSpPr>
            <a:spLocks noGrp="1"/>
          </p:cNvSpPr>
          <p:nvPr>
            <p:ph type="sldNum" sz="quarter" idx="10"/>
          </p:nvPr>
        </p:nvSpPr>
        <p:spPr/>
        <p:txBody>
          <a:bodyPr/>
          <a:lstStyle/>
          <a:p>
            <a:fld id="{48293164-D1C5-414D-A9C1-032EAF840400}" type="slidenum">
              <a:rPr lang="en-US" smtClean="0"/>
              <a:t>17</a:t>
            </a:fld>
            <a:endParaRPr lang="en-US"/>
          </a:p>
        </p:txBody>
      </p:sp>
    </p:spTree>
    <p:extLst>
      <p:ext uri="{BB962C8B-B14F-4D97-AF65-F5344CB8AC3E}">
        <p14:creationId xmlns:p14="http://schemas.microsoft.com/office/powerpoint/2010/main" val="359041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DB5EB-D708-4E92-9BF7-D7F944D28A8D}" type="slidenum">
              <a:rPr lang="en-US" smtClean="0"/>
              <a:pPr/>
              <a:t>23</a:t>
            </a:fld>
            <a:endParaRPr lang="en-US"/>
          </a:p>
        </p:txBody>
      </p:sp>
    </p:spTree>
    <p:extLst>
      <p:ext uri="{BB962C8B-B14F-4D97-AF65-F5344CB8AC3E}">
        <p14:creationId xmlns:p14="http://schemas.microsoft.com/office/powerpoint/2010/main" val="118166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DB5EB-D708-4E92-9BF7-D7F944D28A8D}" type="slidenum">
              <a:rPr lang="en-US" smtClean="0"/>
              <a:pPr/>
              <a:t>28</a:t>
            </a:fld>
            <a:endParaRPr lang="en-US"/>
          </a:p>
        </p:txBody>
      </p:sp>
    </p:spTree>
    <p:extLst>
      <p:ext uri="{BB962C8B-B14F-4D97-AF65-F5344CB8AC3E}">
        <p14:creationId xmlns:p14="http://schemas.microsoft.com/office/powerpoint/2010/main" val="118166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DB5EB-D708-4E92-9BF7-D7F944D28A8D}" type="slidenum">
              <a:rPr lang="en-US" smtClean="0"/>
              <a:pPr/>
              <a:t>29</a:t>
            </a:fld>
            <a:endParaRPr lang="en-US"/>
          </a:p>
        </p:txBody>
      </p:sp>
    </p:spTree>
    <p:extLst>
      <p:ext uri="{BB962C8B-B14F-4D97-AF65-F5344CB8AC3E}">
        <p14:creationId xmlns:p14="http://schemas.microsoft.com/office/powerpoint/2010/main" val="118166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DB5EB-D708-4E92-9BF7-D7F944D28A8D}" type="slidenum">
              <a:rPr lang="en-US" smtClean="0"/>
              <a:pPr/>
              <a:t>35</a:t>
            </a:fld>
            <a:endParaRPr lang="en-US"/>
          </a:p>
        </p:txBody>
      </p:sp>
    </p:spTree>
    <p:extLst>
      <p:ext uri="{BB962C8B-B14F-4D97-AF65-F5344CB8AC3E}">
        <p14:creationId xmlns:p14="http://schemas.microsoft.com/office/powerpoint/2010/main" val="72358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DB5EB-D708-4E92-9BF7-D7F944D28A8D}" type="slidenum">
              <a:rPr lang="en-US" smtClean="0"/>
              <a:pPr/>
              <a:t>39</a:t>
            </a:fld>
            <a:endParaRPr lang="en-US"/>
          </a:p>
        </p:txBody>
      </p:sp>
    </p:spTree>
    <p:extLst>
      <p:ext uri="{BB962C8B-B14F-4D97-AF65-F5344CB8AC3E}">
        <p14:creationId xmlns:p14="http://schemas.microsoft.com/office/powerpoint/2010/main" val="191721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293164-D1C5-414D-A9C1-032EAF840400}" type="slidenum">
              <a:rPr lang="en-US" smtClean="0"/>
              <a:t>59</a:t>
            </a:fld>
            <a:endParaRPr lang="en-US"/>
          </a:p>
        </p:txBody>
      </p:sp>
    </p:spTree>
    <p:extLst>
      <p:ext uri="{BB962C8B-B14F-4D97-AF65-F5344CB8AC3E}">
        <p14:creationId xmlns:p14="http://schemas.microsoft.com/office/powerpoint/2010/main" val="2387688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345"/>
            <a:ext cx="9144000" cy="6858000"/>
          </a:xfrm>
          <a:prstGeom prst="rect">
            <a:avLst/>
          </a:prstGeom>
        </p:spPr>
      </p:pic>
      <p:sp>
        <p:nvSpPr>
          <p:cNvPr id="2" name="Title 1"/>
          <p:cNvSpPr>
            <a:spLocks noGrp="1"/>
          </p:cNvSpPr>
          <p:nvPr>
            <p:ph type="ctrTitle"/>
          </p:nvPr>
        </p:nvSpPr>
        <p:spPr>
          <a:xfrm>
            <a:off x="743536" y="1600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9865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7" name="Rectangle 16"/>
          <p:cNvSpPr/>
          <p:nvPr userDrawn="1"/>
        </p:nvSpPr>
        <p:spPr>
          <a:xfrm>
            <a:off x="-47957" y="5410200"/>
            <a:ext cx="9288141"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504655" y="5754456"/>
            <a:ext cx="3219745" cy="646331"/>
          </a:xfrm>
          <a:prstGeom prst="rect">
            <a:avLst/>
          </a:prstGeom>
        </p:spPr>
        <p:txBody>
          <a:bodyPr wrap="square">
            <a:spAutoFit/>
          </a:bodyPr>
          <a:lstStyle/>
          <a:p>
            <a:r>
              <a:rPr lang="en-US" sz="1800" b="1" dirty="0" smtClean="0">
                <a:solidFill>
                  <a:schemeClr val="accent1"/>
                </a:solidFill>
              </a:rPr>
              <a:t>New </a:t>
            </a:r>
            <a:r>
              <a:rPr lang="en-US" sz="1800" b="1" dirty="0">
                <a:solidFill>
                  <a:schemeClr val="accent1"/>
                </a:solidFill>
              </a:rPr>
              <a:t>York State</a:t>
            </a:r>
          </a:p>
          <a:p>
            <a:r>
              <a:rPr lang="en-US" sz="1800" b="1" dirty="0" smtClean="0">
                <a:solidFill>
                  <a:schemeClr val="accent1"/>
                </a:solidFill>
              </a:rPr>
              <a:t>Education Department</a:t>
            </a:r>
            <a:endParaRPr lang="en-US" sz="1800" b="1" dirty="0">
              <a:solidFill>
                <a:schemeClr val="accent1"/>
              </a:solidFill>
            </a:endParaRPr>
          </a:p>
        </p:txBody>
      </p:sp>
      <p:sp>
        <p:nvSpPr>
          <p:cNvPr id="19" name="TextBox 18"/>
          <p:cNvSpPr txBox="1"/>
          <p:nvPr userDrawn="1"/>
        </p:nvSpPr>
        <p:spPr>
          <a:xfrm>
            <a:off x="5715000" y="6029980"/>
            <a:ext cx="3054432" cy="523220"/>
          </a:xfrm>
          <a:prstGeom prst="rect">
            <a:avLst/>
          </a:prstGeom>
          <a:noFill/>
        </p:spPr>
        <p:txBody>
          <a:bodyPr wrap="square" rtlCol="0">
            <a:spAutoFit/>
          </a:bodyPr>
          <a:lstStyle/>
          <a:p>
            <a:r>
              <a:rPr lang="en-US" sz="1400" dirty="0">
                <a:solidFill>
                  <a:srgbClr val="58958B"/>
                </a:solidFill>
              </a:rPr>
              <a:t>Providing support to schools, </a:t>
            </a:r>
            <a:r>
              <a:rPr lang="en-US" sz="1400" dirty="0" smtClean="0">
                <a:solidFill>
                  <a:srgbClr val="58958B"/>
                </a:solidFill>
              </a:rPr>
              <a:t/>
            </a:r>
            <a:br>
              <a:rPr lang="en-US" sz="1400" dirty="0" smtClean="0">
                <a:solidFill>
                  <a:srgbClr val="58958B"/>
                </a:solidFill>
              </a:rPr>
            </a:br>
            <a:r>
              <a:rPr lang="en-US" sz="1400" dirty="0" smtClean="0">
                <a:solidFill>
                  <a:srgbClr val="58958B"/>
                </a:solidFill>
              </a:rPr>
              <a:t>families</a:t>
            </a:r>
            <a:r>
              <a:rPr lang="en-US" sz="1400" dirty="0">
                <a:solidFill>
                  <a:srgbClr val="58958B"/>
                </a:solidFill>
              </a:rPr>
              <a:t>, and </a:t>
            </a:r>
            <a:r>
              <a:rPr lang="en-US" sz="1400" dirty="0" smtClean="0">
                <a:solidFill>
                  <a:srgbClr val="58958B"/>
                </a:solidFill>
              </a:rPr>
              <a:t>communities</a:t>
            </a:r>
            <a:endParaRPr lang="en-US" sz="1400" dirty="0">
              <a:solidFill>
                <a:srgbClr val="58958B"/>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3612" y="5786393"/>
            <a:ext cx="691388" cy="642611"/>
          </a:xfrm>
          <a:prstGeom prst="rect">
            <a:avLst/>
          </a:prstGeom>
        </p:spPr>
      </p:pic>
      <p:sp>
        <p:nvSpPr>
          <p:cNvPr id="21" name="TextBox 20"/>
          <p:cNvSpPr txBox="1"/>
          <p:nvPr userDrawn="1"/>
        </p:nvSpPr>
        <p:spPr>
          <a:xfrm>
            <a:off x="4503749" y="6375841"/>
            <a:ext cx="184731" cy="369332"/>
          </a:xfrm>
          <a:prstGeom prst="rect">
            <a:avLst/>
          </a:prstGeom>
          <a:noFill/>
        </p:spPr>
        <p:txBody>
          <a:bodyPr wrap="none" rtlCol="0">
            <a:spAutoFit/>
          </a:bodyPr>
          <a:lstStyle/>
          <a:p>
            <a:pPr algn="ctr"/>
            <a:endParaRPr lang="en-US" i="1" dirty="0" smtClean="0">
              <a:solidFill>
                <a:schemeClr val="bg1"/>
              </a:solidFill>
            </a:endParaRPr>
          </a:p>
        </p:txBody>
      </p:sp>
      <p:sp>
        <p:nvSpPr>
          <p:cNvPr id="22" name="TextBox 21"/>
          <p:cNvSpPr txBox="1"/>
          <p:nvPr userDrawn="1"/>
        </p:nvSpPr>
        <p:spPr>
          <a:xfrm>
            <a:off x="5715000" y="5502630"/>
            <a:ext cx="3429000" cy="646331"/>
          </a:xfrm>
          <a:prstGeom prst="rect">
            <a:avLst/>
          </a:prstGeom>
          <a:noFill/>
        </p:spPr>
        <p:txBody>
          <a:bodyPr wrap="square" rtlCol="0">
            <a:spAutoFit/>
          </a:bodyPr>
          <a:lstStyle/>
          <a:p>
            <a:r>
              <a:rPr lang="en-US" sz="1800" b="1" dirty="0">
                <a:solidFill>
                  <a:schemeClr val="tx1">
                    <a:lumMod val="65000"/>
                    <a:lumOff val="35000"/>
                  </a:schemeClr>
                </a:solidFill>
              </a:rPr>
              <a:t>New York State</a:t>
            </a:r>
          </a:p>
          <a:p>
            <a:r>
              <a:rPr lang="en-US" sz="1800" b="1" dirty="0">
                <a:solidFill>
                  <a:schemeClr val="tx1">
                    <a:lumMod val="65000"/>
                    <a:lumOff val="35000"/>
                  </a:schemeClr>
                </a:solidFill>
              </a:rPr>
              <a:t>Center for School Safety</a:t>
            </a:r>
          </a:p>
        </p:txBody>
      </p:sp>
      <p:pic>
        <p:nvPicPr>
          <p:cNvPr id="23" name="Picture 22"/>
          <p:cNvPicPr>
            <a:picLocks noChangeAspect="1"/>
          </p:cNvPicPr>
          <p:nvPr userDrawn="1"/>
        </p:nvPicPr>
        <p:blipFill rotWithShape="1">
          <a:blip r:embed="rId4">
            <a:extLst>
              <a:ext uri="{28A0092B-C50C-407E-A947-70E740481C1C}">
                <a14:useLocalDpi xmlns:a14="http://schemas.microsoft.com/office/drawing/2010/main" val="0"/>
              </a:ext>
            </a:extLst>
          </a:blip>
          <a:srcRect r="67733"/>
          <a:stretch/>
        </p:blipFill>
        <p:spPr>
          <a:xfrm>
            <a:off x="376550" y="5689304"/>
            <a:ext cx="1064367" cy="836791"/>
          </a:xfrm>
          <a:prstGeom prst="rect">
            <a:avLst/>
          </a:prstGeom>
        </p:spPr>
      </p:pic>
    </p:spTree>
    <p:extLst>
      <p:ext uri="{BB962C8B-B14F-4D97-AF65-F5344CB8AC3E}">
        <p14:creationId xmlns:p14="http://schemas.microsoft.com/office/powerpoint/2010/main" val="92078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47800"/>
          </a:xfrm>
          <a:prstGeom prst="rect">
            <a:avLst/>
          </a:prstGeom>
        </p:spPr>
      </p:pic>
      <p:sp>
        <p:nvSpPr>
          <p:cNvPr id="2" name="Title 1"/>
          <p:cNvSpPr>
            <a:spLocks noGrp="1"/>
          </p:cNvSpPr>
          <p:nvPr>
            <p:ph type="title"/>
          </p:nvPr>
        </p:nvSpPr>
        <p:spPr>
          <a:xfrm>
            <a:off x="1236132" y="257704"/>
            <a:ext cx="7450667" cy="11430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612" y="381000"/>
            <a:ext cx="838200" cy="828251"/>
          </a:xfrm>
          <a:prstGeom prst="rect">
            <a:avLst/>
          </a:prstGeom>
        </p:spPr>
      </p:pic>
    </p:spTree>
    <p:extLst>
      <p:ext uri="{BB962C8B-B14F-4D97-AF65-F5344CB8AC3E}">
        <p14:creationId xmlns:p14="http://schemas.microsoft.com/office/powerpoint/2010/main" val="10468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469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478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612" y="381000"/>
            <a:ext cx="838200" cy="82825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96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47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612" y="381000"/>
            <a:ext cx="838200" cy="828251"/>
          </a:xfrm>
          <a:prstGeom prst="rect">
            <a:avLst/>
          </a:prstGeom>
        </p:spPr>
      </p:pic>
      <p:sp>
        <p:nvSpPr>
          <p:cNvPr id="2" name="Title 1"/>
          <p:cNvSpPr>
            <a:spLocks noGrp="1"/>
          </p:cNvSpPr>
          <p:nvPr>
            <p:ph type="title"/>
          </p:nvPr>
        </p:nvSpPr>
        <p:spPr>
          <a:xfrm>
            <a:off x="1168400" y="274638"/>
            <a:ext cx="7518400" cy="1143000"/>
          </a:xfrm>
        </p:spPr>
        <p:txBody>
          <a:bodyPr/>
          <a:lstStyle>
            <a:lvl1pPr algn="l">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362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47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612" y="381000"/>
            <a:ext cx="838200" cy="82825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188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70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Shape 13"/>
          <p:cNvGrpSpPr/>
          <p:nvPr/>
        </p:nvGrpSpPr>
        <p:grpSpPr>
          <a:xfrm>
            <a:off x="4800600" y="6388636"/>
            <a:ext cx="3044152" cy="276998"/>
            <a:chOff x="5791200" y="6433001"/>
            <a:chExt cx="3044152" cy="276998"/>
          </a:xfrm>
        </p:grpSpPr>
        <p:pic>
          <p:nvPicPr>
            <p:cNvPr id="8" name="Shape 14"/>
            <p:cNvPicPr preferRelativeResize="0"/>
            <p:nvPr/>
          </p:nvPicPr>
          <p:blipFill rotWithShape="1">
            <a:blip r:embed="rId9">
              <a:alphaModFix/>
            </a:blip>
            <a:srcRect/>
            <a:stretch/>
          </p:blipFill>
          <p:spPr>
            <a:xfrm>
              <a:off x="5791200" y="6468969"/>
              <a:ext cx="220627" cy="205062"/>
            </a:xfrm>
            <a:prstGeom prst="rect">
              <a:avLst/>
            </a:prstGeom>
            <a:noFill/>
            <a:ln>
              <a:noFill/>
            </a:ln>
          </p:spPr>
        </p:pic>
        <p:sp>
          <p:nvSpPr>
            <p:cNvPr id="9" name="Shape 15"/>
            <p:cNvSpPr txBox="1"/>
            <p:nvPr/>
          </p:nvSpPr>
          <p:spPr>
            <a:xfrm>
              <a:off x="5993198" y="6433001"/>
              <a:ext cx="2842153"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595959"/>
                  </a:solidFill>
                  <a:latin typeface="Calibri"/>
                  <a:ea typeface="Calibri"/>
                  <a:cs typeface="Calibri"/>
                  <a:sym typeface="Calibri"/>
                </a:rPr>
                <a:t>New York State Center for School Safety</a:t>
              </a:r>
            </a:p>
          </p:txBody>
        </p:sp>
      </p:grpSp>
      <p:grpSp>
        <p:nvGrpSpPr>
          <p:cNvPr id="10" name="Shape 16"/>
          <p:cNvGrpSpPr/>
          <p:nvPr/>
        </p:nvGrpSpPr>
        <p:grpSpPr>
          <a:xfrm>
            <a:off x="1066800" y="6405432"/>
            <a:ext cx="3116556" cy="276998"/>
            <a:chOff x="431031" y="6457937"/>
            <a:chExt cx="3116556" cy="276998"/>
          </a:xfrm>
        </p:grpSpPr>
        <p:sp>
          <p:nvSpPr>
            <p:cNvPr id="11" name="Shape 17"/>
            <p:cNvSpPr/>
            <p:nvPr/>
          </p:nvSpPr>
          <p:spPr>
            <a:xfrm>
              <a:off x="888230" y="6457937"/>
              <a:ext cx="265935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dirty="0">
                  <a:solidFill>
                    <a:schemeClr val="accent1"/>
                  </a:solidFill>
                  <a:latin typeface="Calibri"/>
                  <a:ea typeface="Calibri"/>
                  <a:cs typeface="Calibri"/>
                  <a:sym typeface="Calibri"/>
                </a:rPr>
                <a:t>New York State Education Department</a:t>
              </a:r>
            </a:p>
          </p:txBody>
        </p:sp>
        <p:pic>
          <p:nvPicPr>
            <p:cNvPr id="12" name="Shape 18"/>
            <p:cNvPicPr preferRelativeResize="0"/>
            <p:nvPr/>
          </p:nvPicPr>
          <p:blipFill rotWithShape="1">
            <a:blip r:embed="rId10">
              <a:alphaModFix/>
            </a:blip>
            <a:srcRect r="67733"/>
            <a:stretch/>
          </p:blipFill>
          <p:spPr>
            <a:xfrm>
              <a:off x="431031" y="6457937"/>
              <a:ext cx="330968" cy="260202"/>
            </a:xfrm>
            <a:prstGeom prst="rect">
              <a:avLst/>
            </a:prstGeom>
            <a:noFill/>
            <a:ln>
              <a:noFill/>
            </a:ln>
          </p:spPr>
        </p:pic>
      </p:grpSp>
    </p:spTree>
    <p:extLst>
      <p:ext uri="{BB962C8B-B14F-4D97-AF65-F5344CB8AC3E}">
        <p14:creationId xmlns:p14="http://schemas.microsoft.com/office/powerpoint/2010/main" val="197445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rgbClr val="5DA096"/>
          </a:solidFill>
          <a:latin typeface="+mj-lt"/>
          <a:ea typeface="+mj-ea"/>
          <a:cs typeface="+mj-cs"/>
        </a:defRPr>
      </a:lvl1pPr>
    </p:titleStyle>
    <p:bodyStyle>
      <a:lvl1pPr marL="457200" indent="-457200" algn="l" defTabSz="914400" rtl="0" eaLnBrk="1" latinLnBrk="0" hangingPunct="1">
        <a:spcBef>
          <a:spcPct val="20000"/>
        </a:spcBef>
        <a:buClr>
          <a:srgbClr val="5DA096"/>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DA09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5DA09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5DA096"/>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5DA09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ema.gov/media-library/assets/documents/2597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afeschools.ny.gov/" TargetMode="External"/><Relationship Id="rId2" Type="http://schemas.openxmlformats.org/officeDocument/2006/relationships/hyperlink" Target="http://www.p12.nysed.gov/sss/ssae/schoolsafety/sav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ems.ed.gov/docs/2017Toolbox/NJ_Lockdown%20Drill.pdf" TargetMode="External"/><Relationship Id="rId2" Type="http://schemas.openxmlformats.org/officeDocument/2006/relationships/hyperlink" Target="https://rems.ed.gov/docs/repository/REMS_000048_0001.pdf" TargetMode="External"/><Relationship Id="rId1" Type="http://schemas.openxmlformats.org/officeDocument/2006/relationships/slideLayout" Target="../slideLayouts/slideLayout2.xml"/><Relationship Id="rId6" Type="http://schemas.openxmlformats.org/officeDocument/2006/relationships/hyperlink" Target="https://rems.ed.gov/ToolBox.aspx" TargetMode="External"/><Relationship Id="rId5" Type="http://schemas.openxmlformats.org/officeDocument/2006/relationships/hyperlink" Target="https://rems.ed.gov/docs/2017Toolbox/IA_Bus%20Crash%20Tabletop.pdf" TargetMode="External"/><Relationship Id="rId4" Type="http://schemas.openxmlformats.org/officeDocument/2006/relationships/hyperlink" Target="https://rems.ed.gov/docs/repository/REMS_000067_0002.doc"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docs.wixstatic.com/ugd/10c789_7ca785835af0451c93a551b93dff9e1f.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ag.ny.gov/sites/default/files/dasa_training_materials_final_-_8.30.16.pdf" TargetMode="External"/><Relationship Id="rId7" Type="http://schemas.openxmlformats.org/officeDocument/2006/relationships/hyperlink" Target="http://docs.wixstatic.com/ugd/10c789_331c0ff5a8724409b2b42f6dfe5a6c64.pdf" TargetMode="External"/><Relationship Id="rId2" Type="http://schemas.openxmlformats.org/officeDocument/2006/relationships/hyperlink" Target="http://www.nyscfss.org/dasa-implementation-faqs" TargetMode="Externa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http://docs.wixstatic.com/ugd/10c789_6de5516d5b1d443a96cc6d429b9cb6da.pdf" TargetMode="Externa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6.xml"/><Relationship Id="rId7" Type="http://schemas.openxmlformats.org/officeDocument/2006/relationships/image" Target="../media/image2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31.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image" Target="../media/image32.png"/><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hyperlink" Target="http://www.nyscfss.org/ssec-vadir-dasa" TargetMode="Externa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nyscfss.org/sse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docs.wixstatic.com/ugd/10c789_d66a33695b634726b79aaa566c1210cb.pdf" TargetMode="External"/><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hyperlink" Target="http://docs.wixstatic.com/ugd/10c789_f3824e03fe464b6da542f23753b3a3f3.pdf" TargetMode="External"/><Relationship Id="rId1" Type="http://schemas.openxmlformats.org/officeDocument/2006/relationships/slideLayout" Target="../slideLayouts/slideLayout4.xml"/><Relationship Id="rId6" Type="http://schemas.openxmlformats.org/officeDocument/2006/relationships/hyperlink" Target="http://docs.wixstatic.com/ugd/10c789_adbd703e127c4ece81dd1728341bbf2f.pdf" TargetMode="External"/><Relationship Id="rId5" Type="http://schemas.openxmlformats.org/officeDocument/2006/relationships/image" Target="../media/image32.png"/><Relationship Id="rId4" Type="http://schemas.openxmlformats.org/officeDocument/2006/relationships/hyperlink" Target="http://www.nyscfss.org/ssec-vadir-dasa" TargetMode="External"/><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lawserver.com/law/state/new-york/ny-laws/new_york_laws_education_title_1_article_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VxyxywShewI"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afesupportivelearning.ed.gov/edscls/measur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p12.nysed.gov/s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nyscfss.org/" TargetMode="External"/><Relationship Id="rId5" Type="http://schemas.openxmlformats.org/officeDocument/2006/relationships/hyperlink" Target="mailto:SchoolClimate@nysed.gov" TargetMode="External"/><Relationship Id="rId4" Type="http://schemas.openxmlformats.org/officeDocument/2006/relationships/hyperlink" Target="mailto:SSEC@nysed.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rems.ed.gov/docs/Resources/Preparedness_Missions_Webinar_508C.pdf" TargetMode="External"/><Relationship Id="rId1" Type="http://schemas.openxmlformats.org/officeDocument/2006/relationships/slideLayout" Target="../slideLayouts/slideLayout2.xml"/><Relationship Id="rId5" Type="http://schemas.openxmlformats.org/officeDocument/2006/relationships/hyperlink" Target="https://rems.ed.gov/default.aspx"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1752600"/>
            <a:ext cx="8382000" cy="1470025"/>
          </a:xfrm>
        </p:spPr>
        <p:txBody>
          <a:bodyPr>
            <a:normAutofit fontScale="90000"/>
          </a:bodyPr>
          <a:lstStyle/>
          <a:p>
            <a:pPr defTabSz="514095">
              <a:defRPr sz="7040"/>
            </a:pPr>
            <a:r>
              <a:rPr lang="en-US" dirty="0" smtClean="0">
                <a:solidFill>
                  <a:schemeClr val="bg1"/>
                </a:solidFill>
              </a:rPr>
              <a:t>Developing a Positive School Climate to Prevent Incidents</a:t>
            </a:r>
            <a:endParaRPr lang="en-US" dirty="0">
              <a:solidFill>
                <a:schemeClr val="bg1"/>
              </a:solidFill>
            </a:endParaRPr>
          </a:p>
        </p:txBody>
      </p:sp>
      <p:sp>
        <p:nvSpPr>
          <p:cNvPr id="7" name="Subtitle 6"/>
          <p:cNvSpPr>
            <a:spLocks noGrp="1"/>
          </p:cNvSpPr>
          <p:nvPr>
            <p:ph type="subTitle" idx="1"/>
          </p:nvPr>
        </p:nvSpPr>
        <p:spPr>
          <a:xfrm>
            <a:off x="1371600" y="4038600"/>
            <a:ext cx="6400800" cy="990600"/>
          </a:xfrm>
        </p:spPr>
        <p:txBody>
          <a:bodyPr>
            <a:normAutofit fontScale="92500" lnSpcReduction="20000"/>
          </a:bodyPr>
          <a:lstStyle/>
          <a:p>
            <a:endParaRPr lang="en-US" dirty="0" smtClean="0"/>
          </a:p>
          <a:p>
            <a:r>
              <a:rPr lang="en-US" dirty="0" smtClean="0">
                <a:solidFill>
                  <a:schemeClr val="accent2">
                    <a:lumMod val="60000"/>
                    <a:lumOff val="40000"/>
                  </a:schemeClr>
                </a:solidFill>
              </a:rPr>
              <a:t>August 2018</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95386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467600" cy="1341438"/>
          </a:xfrm>
        </p:spPr>
        <p:txBody>
          <a:bodyPr>
            <a:noAutofit/>
          </a:bodyPr>
          <a:lstStyle/>
          <a:p>
            <a:r>
              <a:rPr lang="en-US" sz="3200" dirty="0" smtClean="0">
                <a:solidFill>
                  <a:schemeClr val="bg1"/>
                </a:solidFill>
              </a:rPr>
              <a:t>Project SAVE </a:t>
            </a:r>
            <a:br>
              <a:rPr lang="en-US" sz="3200" dirty="0" smtClean="0">
                <a:solidFill>
                  <a:schemeClr val="bg1"/>
                </a:solidFill>
              </a:rPr>
            </a:br>
            <a:r>
              <a:rPr lang="en-US" sz="3200" dirty="0" smtClean="0">
                <a:solidFill>
                  <a:schemeClr val="bg1"/>
                </a:solidFill>
              </a:rPr>
              <a:t>Resources for Professional Development</a:t>
            </a:r>
            <a:endParaRPr lang="en-US" sz="3200" dirty="0">
              <a:solidFill>
                <a:schemeClr val="bg1"/>
              </a:solidFill>
            </a:endParaRPr>
          </a:p>
        </p:txBody>
      </p:sp>
      <p:sp>
        <p:nvSpPr>
          <p:cNvPr id="3" name="Content Placeholder 2"/>
          <p:cNvSpPr>
            <a:spLocks noGrp="1"/>
          </p:cNvSpPr>
          <p:nvPr>
            <p:ph idx="1"/>
          </p:nvPr>
        </p:nvSpPr>
        <p:spPr>
          <a:xfrm>
            <a:off x="457200" y="1371600"/>
            <a:ext cx="8229600" cy="4754563"/>
          </a:xfrm>
        </p:spPr>
        <p:txBody>
          <a:bodyPr/>
          <a:lstStyle/>
          <a:p>
            <a:pPr marL="0" indent="0">
              <a:buNone/>
            </a:pPr>
            <a:r>
              <a:rPr lang="en-US" dirty="0" smtClean="0"/>
              <a:t>Federal Emergency Management Agency (FEMA)</a:t>
            </a:r>
          </a:p>
          <a:p>
            <a:pPr marL="0" indent="0" algn="ctr">
              <a:buNone/>
            </a:pPr>
            <a:r>
              <a:rPr lang="en-US" sz="1200" u="sng" dirty="0">
                <a:hlinkClick r:id="rId2"/>
              </a:rPr>
              <a:t>https://www.fema.gov/media-library/assets/documents/25975</a:t>
            </a:r>
            <a:endParaRPr lang="en-US" sz="1200" dirty="0"/>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458" t="1887" r="2087" b="1468"/>
          <a:stretch/>
        </p:blipFill>
        <p:spPr>
          <a:xfrm>
            <a:off x="3124200" y="2286000"/>
            <a:ext cx="3005666" cy="390313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rPr>
              <a:t>Project SAVE</a:t>
            </a:r>
            <a:br>
              <a:rPr lang="en-US" sz="3200" dirty="0" smtClean="0">
                <a:solidFill>
                  <a:schemeClr val="bg1"/>
                </a:solidFill>
              </a:rPr>
            </a:br>
            <a:r>
              <a:rPr lang="en-US" sz="3200" dirty="0" smtClean="0">
                <a:solidFill>
                  <a:schemeClr val="bg1"/>
                </a:solidFill>
              </a:rPr>
              <a:t>Resources for Professional Development</a:t>
            </a:r>
            <a:endParaRPr lang="en-US" sz="3200" dirty="0">
              <a:solidFill>
                <a:schemeClr val="bg1"/>
              </a:solidFill>
            </a:endParaRPr>
          </a:p>
        </p:txBody>
      </p:sp>
      <p:sp>
        <p:nvSpPr>
          <p:cNvPr id="3" name="Content Placeholder 2"/>
          <p:cNvSpPr>
            <a:spLocks noGrp="1"/>
          </p:cNvSpPr>
          <p:nvPr>
            <p:ph idx="1"/>
          </p:nvPr>
        </p:nvSpPr>
        <p:spPr>
          <a:xfrm>
            <a:off x="457200" y="1524000"/>
            <a:ext cx="8229600" cy="990600"/>
          </a:xfrm>
        </p:spPr>
        <p:txBody>
          <a:bodyPr/>
          <a:lstStyle/>
          <a:p>
            <a:pPr marL="0" indent="0">
              <a:buNone/>
            </a:pPr>
            <a:r>
              <a:rPr lang="en-US" dirty="0" smtClean="0"/>
              <a:t>Multi-Hazard Emergency Planning for Schools</a:t>
            </a:r>
          </a:p>
          <a:p>
            <a:pPr marL="0" indent="0">
              <a:spcBef>
                <a:spcPts val="0"/>
              </a:spcBef>
              <a:buNone/>
            </a:pPr>
            <a:endParaRPr lang="en-US" sz="2000" dirty="0"/>
          </a:p>
          <a:p>
            <a:pPr marL="0" indent="0">
              <a:buNone/>
            </a:pPr>
            <a:endParaRPr lang="en-US" sz="2000" dirty="0" smtClean="0"/>
          </a:p>
          <a:p>
            <a:pPr marL="0" indent="0">
              <a:buNone/>
            </a:pPr>
            <a:endParaRPr lang="en-US" dirty="0"/>
          </a:p>
        </p:txBody>
      </p:sp>
      <p:sp>
        <p:nvSpPr>
          <p:cNvPr id="4" name="TextBox 3"/>
          <p:cNvSpPr txBox="1"/>
          <p:nvPr/>
        </p:nvSpPr>
        <p:spPr>
          <a:xfrm>
            <a:off x="533399" y="2590800"/>
            <a:ext cx="5079749" cy="3662541"/>
          </a:xfrm>
          <a:prstGeom prst="rect">
            <a:avLst/>
          </a:prstGeom>
          <a:noFill/>
        </p:spPr>
        <p:txBody>
          <a:bodyPr wrap="square" rtlCol="0">
            <a:spAutoFit/>
          </a:bodyPr>
          <a:lstStyle/>
          <a:p>
            <a:pPr algn="r">
              <a:spcBef>
                <a:spcPts val="0"/>
              </a:spcBef>
            </a:pPr>
            <a:r>
              <a:rPr lang="en-US" sz="3600" dirty="0"/>
              <a:t>October 16- 18</a:t>
            </a:r>
          </a:p>
          <a:p>
            <a:pPr algn="r"/>
            <a:r>
              <a:rPr lang="en-US" sz="2800" dirty="0"/>
              <a:t>Westchester County</a:t>
            </a:r>
          </a:p>
          <a:p>
            <a:pPr algn="r"/>
            <a:r>
              <a:rPr lang="en-US" sz="2800" dirty="0"/>
              <a:t>Southern Westchester </a:t>
            </a:r>
            <a:r>
              <a:rPr lang="en-US" sz="2800" dirty="0" smtClean="0"/>
              <a:t>BOCES</a:t>
            </a:r>
          </a:p>
          <a:p>
            <a:pPr algn="r"/>
            <a:endParaRPr lang="en-US" sz="2800" dirty="0"/>
          </a:p>
          <a:p>
            <a:pPr algn="r"/>
            <a:r>
              <a:rPr lang="en-US" sz="2800" i="1" dirty="0" smtClean="0"/>
              <a:t>2018- </a:t>
            </a:r>
            <a:r>
              <a:rPr lang="en-US" sz="2800" i="1" dirty="0"/>
              <a:t>2019 training schedule currently being developed</a:t>
            </a:r>
          </a:p>
          <a:p>
            <a:pPr algn="r"/>
            <a:endParaRPr lang="en-US" sz="2800" dirty="0"/>
          </a:p>
          <a:p>
            <a:pPr algn="r"/>
            <a:r>
              <a:rPr lang="en-US" sz="2800" dirty="0" smtClean="0"/>
              <a:t>Subscribe </a:t>
            </a:r>
            <a:r>
              <a:rPr lang="en-US" sz="2800" dirty="0"/>
              <a:t>to NYSCFSS </a:t>
            </a:r>
            <a:r>
              <a:rPr lang="en-US" sz="2800" dirty="0" smtClean="0"/>
              <a:t>website</a:t>
            </a:r>
            <a:endParaRPr lang="en-US"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03" t="1656" r="1512" b="1258"/>
          <a:stretch/>
        </p:blipFill>
        <p:spPr>
          <a:xfrm>
            <a:off x="5808050" y="2590800"/>
            <a:ext cx="2870200" cy="368801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013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23836"/>
            <a:ext cx="7450667" cy="1143000"/>
          </a:xfrm>
        </p:spPr>
        <p:txBody>
          <a:bodyPr>
            <a:normAutofit fontScale="90000"/>
          </a:bodyPr>
          <a:lstStyle/>
          <a:p>
            <a:r>
              <a:rPr lang="en-US" dirty="0" smtClean="0">
                <a:solidFill>
                  <a:schemeClr val="bg1"/>
                </a:solidFill>
              </a:rPr>
              <a:t>Project SAVE</a:t>
            </a:r>
            <a:br>
              <a:rPr lang="en-US" dirty="0" smtClean="0">
                <a:solidFill>
                  <a:schemeClr val="bg1"/>
                </a:solidFill>
              </a:rPr>
            </a:br>
            <a:r>
              <a:rPr lang="en-US" dirty="0" smtClean="0">
                <a:solidFill>
                  <a:schemeClr val="bg1"/>
                </a:solidFill>
              </a:rPr>
              <a:t>Resources for Implementation</a:t>
            </a:r>
            <a:endParaRPr lang="en-US" dirty="0">
              <a:solidFill>
                <a:schemeClr val="bg1"/>
              </a:solidFill>
            </a:endParaRPr>
          </a:p>
        </p:txBody>
      </p:sp>
      <p:grpSp>
        <p:nvGrpSpPr>
          <p:cNvPr id="8" name="Group 7"/>
          <p:cNvGrpSpPr/>
          <p:nvPr/>
        </p:nvGrpSpPr>
        <p:grpSpPr>
          <a:xfrm>
            <a:off x="626533" y="1778000"/>
            <a:ext cx="3581400" cy="4191000"/>
            <a:chOff x="4953000" y="1905000"/>
            <a:chExt cx="3581400" cy="4191000"/>
          </a:xfrm>
        </p:grpSpPr>
        <p:sp>
          <p:nvSpPr>
            <p:cNvPr id="5" name="Snip Single Corner Rectangle 4"/>
            <p:cNvSpPr/>
            <p:nvPr/>
          </p:nvSpPr>
          <p:spPr>
            <a:xfrm>
              <a:off x="4953000" y="1905000"/>
              <a:ext cx="3581400" cy="4191000"/>
            </a:xfrm>
            <a:prstGeom prst="snip1Rect">
              <a:avLst/>
            </a:prstGeom>
            <a:solidFill>
              <a:schemeClr val="accent1">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3533695">
              <a:off x="7647785" y="2146295"/>
              <a:ext cx="840048" cy="487362"/>
            </a:xfrm>
            <a:prstGeom prst="triangle">
              <a:avLst/>
            </a:prstGeom>
            <a:solidFill>
              <a:schemeClr val="accent1">
                <a:lumMod val="60000"/>
                <a:lumOff val="4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007533" y="2235200"/>
            <a:ext cx="2667000" cy="3323987"/>
          </a:xfrm>
          <a:prstGeom prst="rect">
            <a:avLst/>
          </a:prstGeom>
          <a:noFill/>
        </p:spPr>
        <p:txBody>
          <a:bodyPr wrap="square" rtlCol="0">
            <a:spAutoFit/>
          </a:bodyPr>
          <a:lstStyle/>
          <a:p>
            <a:r>
              <a:rPr lang="en-US" sz="3200" dirty="0" err="1"/>
              <a:t>NYSED</a:t>
            </a:r>
            <a:r>
              <a:rPr lang="en-US" sz="3200" dirty="0"/>
              <a:t> Website</a:t>
            </a:r>
          </a:p>
          <a:p>
            <a:pPr lvl="0"/>
            <a:r>
              <a:rPr lang="en-US" sz="3200" u="sng" dirty="0">
                <a:hlinkClick r:id="rId2"/>
              </a:rPr>
              <a:t>http://www.p12.nysed.gov/sss/ssae/schoolsafety/save/</a:t>
            </a:r>
            <a:endParaRPr lang="en-US" sz="3200" dirty="0"/>
          </a:p>
          <a:p>
            <a:endParaRPr lang="en-US" dirty="0"/>
          </a:p>
        </p:txBody>
      </p:sp>
      <p:grpSp>
        <p:nvGrpSpPr>
          <p:cNvPr id="9" name="Group 8"/>
          <p:cNvGrpSpPr/>
          <p:nvPr/>
        </p:nvGrpSpPr>
        <p:grpSpPr>
          <a:xfrm>
            <a:off x="4792134" y="1794933"/>
            <a:ext cx="3581400" cy="4191000"/>
            <a:chOff x="4953000" y="1905000"/>
            <a:chExt cx="3581400" cy="4191000"/>
          </a:xfrm>
        </p:grpSpPr>
        <p:sp>
          <p:nvSpPr>
            <p:cNvPr id="10" name="Snip Single Corner Rectangle 9"/>
            <p:cNvSpPr/>
            <p:nvPr/>
          </p:nvSpPr>
          <p:spPr>
            <a:xfrm>
              <a:off x="4953000" y="1905000"/>
              <a:ext cx="3581400" cy="4191000"/>
            </a:xfrm>
            <a:prstGeom prst="snip1Rect">
              <a:avLst/>
            </a:prstGeom>
            <a:solidFill>
              <a:schemeClr val="accent1">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3533695">
              <a:off x="7647785" y="2146295"/>
              <a:ext cx="840048" cy="487362"/>
            </a:xfrm>
            <a:prstGeom prst="triangle">
              <a:avLst/>
            </a:prstGeom>
            <a:solidFill>
              <a:schemeClr val="accent1">
                <a:lumMod val="60000"/>
                <a:lumOff val="4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257800" y="2302934"/>
            <a:ext cx="2599267" cy="2339102"/>
          </a:xfrm>
          <a:prstGeom prst="rect">
            <a:avLst/>
          </a:prstGeom>
          <a:noFill/>
        </p:spPr>
        <p:txBody>
          <a:bodyPr wrap="square" rtlCol="0">
            <a:spAutoFit/>
          </a:bodyPr>
          <a:lstStyle/>
          <a:p>
            <a:r>
              <a:rPr lang="en-US" sz="3200" dirty="0" smtClean="0"/>
              <a:t>New </a:t>
            </a:r>
            <a:r>
              <a:rPr lang="en-US" sz="3200" dirty="0"/>
              <a:t>York’s Safe Schools</a:t>
            </a:r>
          </a:p>
          <a:p>
            <a:r>
              <a:rPr lang="en-US" sz="3200" u="sng" dirty="0">
                <a:hlinkClick r:id="rId3"/>
              </a:rPr>
              <a:t>https://safeschools.ny.gov/</a:t>
            </a:r>
            <a:endParaRPr lang="en-US" sz="3200" dirty="0"/>
          </a:p>
          <a:p>
            <a:endParaRPr lang="en-US" dirty="0"/>
          </a:p>
        </p:txBody>
      </p:sp>
    </p:spTree>
    <p:extLst>
      <p:ext uri="{BB962C8B-B14F-4D97-AF65-F5344CB8AC3E}">
        <p14:creationId xmlns:p14="http://schemas.microsoft.com/office/powerpoint/2010/main" val="4055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23836"/>
            <a:ext cx="7450667" cy="1143000"/>
          </a:xfrm>
        </p:spPr>
        <p:txBody>
          <a:bodyPr>
            <a:normAutofit fontScale="90000"/>
          </a:bodyPr>
          <a:lstStyle/>
          <a:p>
            <a:r>
              <a:rPr lang="en-US" dirty="0" smtClean="0">
                <a:solidFill>
                  <a:schemeClr val="bg1"/>
                </a:solidFill>
              </a:rPr>
              <a:t>Implementation Resources</a:t>
            </a:r>
            <a:br>
              <a:rPr lang="en-US" dirty="0" smtClean="0">
                <a:solidFill>
                  <a:schemeClr val="bg1"/>
                </a:solidFill>
              </a:rPr>
            </a:br>
            <a:r>
              <a:rPr lang="en-US" dirty="0" smtClean="0">
                <a:solidFill>
                  <a:schemeClr val="bg1"/>
                </a:solidFill>
              </a:rPr>
              <a:t>REMS TA Center Protocols</a:t>
            </a:r>
            <a:endParaRPr lang="en-US" dirty="0">
              <a:solidFill>
                <a:schemeClr val="bg1"/>
              </a:solidFill>
            </a:endParaRPr>
          </a:p>
        </p:txBody>
      </p:sp>
      <p:sp>
        <p:nvSpPr>
          <p:cNvPr id="3" name="Content Placeholder 2"/>
          <p:cNvSpPr>
            <a:spLocks noGrp="1"/>
          </p:cNvSpPr>
          <p:nvPr>
            <p:ph idx="1"/>
          </p:nvPr>
        </p:nvSpPr>
        <p:spPr/>
        <p:txBody>
          <a:bodyPr>
            <a:normAutofit fontScale="55000" lnSpcReduction="20000"/>
          </a:bodyPr>
          <a:lstStyle/>
          <a:p>
            <a:r>
              <a:rPr lang="en-US" sz="4000" b="1" dirty="0" smtClean="0"/>
              <a:t>Violent </a:t>
            </a:r>
            <a:r>
              <a:rPr lang="en-US" sz="4000" b="1" dirty="0"/>
              <a:t>intruder tabletop exercise: </a:t>
            </a:r>
            <a:r>
              <a:rPr lang="en-US" sz="2900" u="sng" dirty="0">
                <a:hlinkClick r:id="rId2"/>
              </a:rPr>
              <a:t>https://</a:t>
            </a:r>
            <a:r>
              <a:rPr lang="en-US" sz="2900" u="sng" dirty="0" smtClean="0">
                <a:hlinkClick r:id="rId2"/>
              </a:rPr>
              <a:t>rems.ed.gov/docs/repository/REMS_000048_0001.pdf</a:t>
            </a:r>
            <a:endParaRPr lang="en-US" sz="2900" u="sng" dirty="0" smtClean="0"/>
          </a:p>
          <a:p>
            <a:pPr marL="0" indent="0">
              <a:buNone/>
            </a:pPr>
            <a:endParaRPr lang="en-US" dirty="0" smtClean="0"/>
          </a:p>
          <a:p>
            <a:r>
              <a:rPr lang="en-US" sz="4000" b="1" dirty="0" smtClean="0"/>
              <a:t>Lockdown </a:t>
            </a:r>
            <a:r>
              <a:rPr lang="en-US" sz="4000" b="1" dirty="0"/>
              <a:t>drill observation form:</a:t>
            </a:r>
          </a:p>
          <a:p>
            <a:pPr indent="0">
              <a:buNone/>
            </a:pPr>
            <a:r>
              <a:rPr lang="en-US" sz="2900" u="sng" dirty="0" smtClean="0">
                <a:hlinkClick r:id="rId3"/>
              </a:rPr>
              <a:t>https</a:t>
            </a:r>
            <a:r>
              <a:rPr lang="en-US" sz="2900" u="sng" dirty="0">
                <a:hlinkClick r:id="rId3"/>
              </a:rPr>
              <a:t>://</a:t>
            </a:r>
            <a:r>
              <a:rPr lang="en-US" sz="2900" u="sng" dirty="0" smtClean="0">
                <a:hlinkClick r:id="rId3"/>
              </a:rPr>
              <a:t>rems.ed.gov/docs/2017Toolbox/NJ_Lockdown%20Drill.pdf</a:t>
            </a:r>
            <a:endParaRPr lang="en-US" sz="2900" dirty="0" smtClean="0"/>
          </a:p>
          <a:p>
            <a:pPr marL="0" indent="0">
              <a:buNone/>
            </a:pPr>
            <a:endParaRPr lang="en-US" sz="4000" b="1" dirty="0" smtClean="0"/>
          </a:p>
          <a:p>
            <a:r>
              <a:rPr lang="en-US" sz="4000" b="1" dirty="0" smtClean="0"/>
              <a:t>Lockdown </a:t>
            </a:r>
            <a:r>
              <a:rPr lang="en-US" sz="4000" b="1" dirty="0"/>
              <a:t>drill checklist:</a:t>
            </a:r>
          </a:p>
          <a:p>
            <a:pPr indent="0">
              <a:buNone/>
            </a:pPr>
            <a:r>
              <a:rPr lang="en-US" sz="2900" u="sng" dirty="0" smtClean="0">
                <a:hlinkClick r:id="rId4"/>
              </a:rPr>
              <a:t>https</a:t>
            </a:r>
            <a:r>
              <a:rPr lang="en-US" sz="2900" u="sng" dirty="0">
                <a:hlinkClick r:id="rId4"/>
              </a:rPr>
              <a:t>://</a:t>
            </a:r>
            <a:r>
              <a:rPr lang="en-US" sz="2900" u="sng" dirty="0" smtClean="0">
                <a:hlinkClick r:id="rId4"/>
              </a:rPr>
              <a:t>rems.ed.gov/docs/repository/REMS_000067_0002.doc</a:t>
            </a:r>
            <a:endParaRPr lang="en-US" sz="2900" dirty="0"/>
          </a:p>
          <a:p>
            <a:pPr marL="0" indent="0">
              <a:buNone/>
            </a:pPr>
            <a:endParaRPr lang="en-US" sz="4000" b="1" dirty="0" smtClean="0"/>
          </a:p>
          <a:p>
            <a:r>
              <a:rPr lang="en-US" sz="4000" b="1" dirty="0" smtClean="0"/>
              <a:t>Bus </a:t>
            </a:r>
            <a:r>
              <a:rPr lang="en-US" sz="4000" b="1" dirty="0"/>
              <a:t>crash tabletop exercise</a:t>
            </a:r>
          </a:p>
          <a:p>
            <a:pPr indent="0">
              <a:buNone/>
            </a:pPr>
            <a:r>
              <a:rPr lang="en-US" sz="2900" u="sng" dirty="0">
                <a:hlinkClick r:id="rId5"/>
              </a:rPr>
              <a:t>https://rems.ed.gov/docs/2017Toolbox/IA_Bus%20Crash%20Tabletop.pdf</a:t>
            </a:r>
            <a:endParaRPr lang="en-US" sz="2900" dirty="0"/>
          </a:p>
          <a:p>
            <a:pPr marL="914400" lvl="2" indent="0">
              <a:buNone/>
            </a:pPr>
            <a:endParaRPr lang="en-US" dirty="0" smtClean="0"/>
          </a:p>
          <a:p>
            <a:pPr marL="914400" lvl="2" indent="0">
              <a:buNone/>
            </a:pPr>
            <a:endParaRPr lang="en-US" dirty="0" smtClean="0"/>
          </a:p>
          <a:p>
            <a:pPr marL="914400" lvl="2" indent="0">
              <a:buNone/>
            </a:pPr>
            <a:r>
              <a:rPr lang="en-US" dirty="0" smtClean="0"/>
              <a:t>If </a:t>
            </a:r>
            <a:r>
              <a:rPr lang="en-US" dirty="0"/>
              <a:t>you have </a:t>
            </a:r>
            <a:r>
              <a:rPr lang="en-US" dirty="0" smtClean="0"/>
              <a:t>developed a protocol for your school, </a:t>
            </a:r>
            <a:r>
              <a:rPr lang="en-US" dirty="0"/>
              <a:t>you can </a:t>
            </a:r>
            <a:r>
              <a:rPr lang="en-US" dirty="0" smtClean="0"/>
              <a:t>share with others by uploading </a:t>
            </a:r>
            <a:r>
              <a:rPr lang="en-US" dirty="0"/>
              <a:t>to REMS TA center website</a:t>
            </a:r>
          </a:p>
          <a:p>
            <a:pPr marL="0" indent="0" algn="ctr">
              <a:buNone/>
            </a:pPr>
            <a:r>
              <a:rPr lang="en-US" u="sng" dirty="0">
                <a:hlinkClick r:id="rId6"/>
              </a:rPr>
              <a:t>https://rems.ed.gov/ToolBox.aspx</a:t>
            </a:r>
            <a:endParaRPr lang="en-US" dirty="0"/>
          </a:p>
          <a:p>
            <a:pPr marL="0" indent="0">
              <a:buNone/>
            </a:pPr>
            <a:endParaRPr lang="en-US" dirty="0"/>
          </a:p>
        </p:txBody>
      </p:sp>
    </p:spTree>
    <p:extLst>
      <p:ext uri="{BB962C8B-B14F-4D97-AF65-F5344CB8AC3E}">
        <p14:creationId xmlns:p14="http://schemas.microsoft.com/office/powerpoint/2010/main" val="63031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000" y="2345268"/>
            <a:ext cx="3657600" cy="2438400"/>
          </a:xfrm>
          <a:prstGeom prst="rect">
            <a:avLst/>
          </a:prstGeom>
        </p:spPr>
      </p:pic>
      <p:sp>
        <p:nvSpPr>
          <p:cNvPr id="2" name="Title 1"/>
          <p:cNvSpPr>
            <a:spLocks noGrp="1"/>
          </p:cNvSpPr>
          <p:nvPr>
            <p:ph type="title"/>
          </p:nvPr>
        </p:nvSpPr>
        <p:spPr>
          <a:xfrm>
            <a:off x="1236132" y="232303"/>
            <a:ext cx="7450667" cy="1143000"/>
          </a:xfrm>
        </p:spPr>
        <p:txBody>
          <a:bodyPr/>
          <a:lstStyle/>
          <a:p>
            <a:r>
              <a:rPr lang="en-US" dirty="0" smtClean="0">
                <a:solidFill>
                  <a:schemeClr val="bg1"/>
                </a:solidFill>
              </a:rPr>
              <a:t>Project </a:t>
            </a:r>
            <a:r>
              <a:rPr lang="en-US" dirty="0" smtClean="0"/>
              <a:t>SAVE</a:t>
            </a:r>
            <a:endParaRPr lang="en-US" dirty="0">
              <a:solidFill>
                <a:schemeClr val="bg1"/>
              </a:solidFill>
            </a:endParaRPr>
          </a:p>
        </p:txBody>
      </p:sp>
      <p:sp>
        <p:nvSpPr>
          <p:cNvPr id="3" name="Content Placeholder 2"/>
          <p:cNvSpPr>
            <a:spLocks noGrp="1"/>
          </p:cNvSpPr>
          <p:nvPr>
            <p:ph idx="1"/>
          </p:nvPr>
        </p:nvSpPr>
        <p:spPr>
          <a:xfrm>
            <a:off x="457200" y="1786467"/>
            <a:ext cx="5283200" cy="4339696"/>
          </a:xfrm>
        </p:spPr>
        <p:txBody>
          <a:bodyPr>
            <a:normAutofit lnSpcReduction="10000"/>
          </a:bodyPr>
          <a:lstStyle/>
          <a:p>
            <a:r>
              <a:rPr lang="en-US" dirty="0" smtClean="0"/>
              <a:t>What was new information?</a:t>
            </a:r>
          </a:p>
          <a:p>
            <a:endParaRPr lang="en-US" dirty="0" smtClean="0"/>
          </a:p>
          <a:p>
            <a:r>
              <a:rPr lang="en-US" dirty="0" smtClean="0"/>
              <a:t>What are you already doing?</a:t>
            </a:r>
          </a:p>
          <a:p>
            <a:endParaRPr lang="en-US" dirty="0" smtClean="0"/>
          </a:p>
          <a:p>
            <a:r>
              <a:rPr lang="en-US" dirty="0" smtClean="0"/>
              <a:t>What is one next step for your district/school?</a:t>
            </a:r>
            <a:endParaRPr lang="en-US" dirty="0"/>
          </a:p>
        </p:txBody>
      </p:sp>
    </p:spTree>
    <p:extLst>
      <p:ext uri="{BB962C8B-B14F-4D97-AF65-F5344CB8AC3E}">
        <p14:creationId xmlns:p14="http://schemas.microsoft.com/office/powerpoint/2010/main" val="18778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32303"/>
            <a:ext cx="7450667" cy="1143000"/>
          </a:xfrm>
        </p:spPr>
        <p:txBody>
          <a:bodyPr/>
          <a:lstStyle/>
          <a:p>
            <a:r>
              <a:rPr lang="en-US" dirty="0" smtClean="0">
                <a:solidFill>
                  <a:schemeClr val="bg1"/>
                </a:solidFill>
              </a:rPr>
              <a:t>Dignity for All Students Act</a:t>
            </a:r>
            <a:endParaRPr lang="en-US" dirty="0">
              <a:solidFill>
                <a:schemeClr val="bg1"/>
              </a:solidFill>
            </a:endParaRPr>
          </a:p>
        </p:txBody>
      </p:sp>
      <p:pic>
        <p:nvPicPr>
          <p:cNvPr id="2050" name="Picture 2" descr="C:\Users\tinat\AppData\Local\Microsoft\Windows\Temporary Internet Files\Content.IE5\B8R93MQ8\Dignit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6386513" cy="426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67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267200"/>
          </a:xfrm>
        </p:spPr>
        <p:txBody>
          <a:bodyPr>
            <a:noAutofit/>
          </a:bodyPr>
          <a:lstStyle/>
          <a:p>
            <a:pPr marL="0" indent="0">
              <a:buNone/>
            </a:pPr>
            <a:r>
              <a:rPr lang="en-US" sz="3600" b="1" dirty="0" smtClean="0"/>
              <a:t>Legislative Intent: </a:t>
            </a:r>
            <a:r>
              <a:rPr lang="en-US" sz="3600" dirty="0" smtClean="0"/>
              <a:t>“… </a:t>
            </a:r>
            <a:r>
              <a:rPr lang="en-US" sz="2800" dirty="0" smtClean="0"/>
              <a:t>To afford all students in public schools an</a:t>
            </a:r>
            <a:r>
              <a:rPr lang="en-US" sz="3600" dirty="0" smtClean="0"/>
              <a:t> </a:t>
            </a:r>
            <a:r>
              <a:rPr lang="en-US" sz="3600" b="1" dirty="0" smtClean="0">
                <a:solidFill>
                  <a:srgbClr val="FF0000"/>
                </a:solidFill>
              </a:rPr>
              <a:t>environment free of discrimination and harassment</a:t>
            </a:r>
            <a:r>
              <a:rPr lang="en-US" sz="3600" dirty="0" smtClean="0"/>
              <a:t>. </a:t>
            </a:r>
          </a:p>
          <a:p>
            <a:pPr marL="0" indent="0">
              <a:buNone/>
            </a:pPr>
            <a:endParaRPr lang="en-US" sz="1600" dirty="0" smtClean="0"/>
          </a:p>
          <a:p>
            <a:pPr marL="0" indent="0">
              <a:buNone/>
            </a:pPr>
            <a:r>
              <a:rPr lang="en-US" sz="2800" dirty="0" smtClean="0"/>
              <a:t>The</a:t>
            </a:r>
            <a:r>
              <a:rPr lang="en-US" sz="3600" dirty="0" smtClean="0"/>
              <a:t> </a:t>
            </a:r>
            <a:r>
              <a:rPr lang="en-US" sz="2800" dirty="0" smtClean="0"/>
              <a:t>purpose of this … is to foster civility in public schools and to prevent and prohibit conduct which is inconsistent with a school’s educational mission.”</a:t>
            </a:r>
            <a:endParaRPr lang="en-US" sz="2800" dirty="0"/>
          </a:p>
        </p:txBody>
      </p:sp>
      <p:sp>
        <p:nvSpPr>
          <p:cNvPr id="3" name="Title 2"/>
          <p:cNvSpPr>
            <a:spLocks noGrp="1"/>
          </p:cNvSpPr>
          <p:nvPr>
            <p:ph type="title"/>
          </p:nvPr>
        </p:nvSpPr>
        <p:spPr>
          <a:xfrm>
            <a:off x="1312332" y="228600"/>
            <a:ext cx="7526867" cy="990600"/>
          </a:xfrm>
        </p:spPr>
        <p:txBody>
          <a:bodyPr>
            <a:noAutofit/>
          </a:bodyPr>
          <a:lstStyle/>
          <a:p>
            <a:r>
              <a:rPr lang="en-US" sz="4000" dirty="0" smtClean="0">
                <a:solidFill>
                  <a:schemeClr val="bg1"/>
                </a:solidFill>
              </a:rPr>
              <a:t>NYS Dignity for All Students Act </a:t>
            </a:r>
            <a:br>
              <a:rPr lang="en-US" sz="4000" dirty="0" smtClean="0">
                <a:solidFill>
                  <a:schemeClr val="bg1"/>
                </a:solidFill>
              </a:rPr>
            </a:br>
            <a:r>
              <a:rPr lang="en-US" sz="4000" dirty="0" smtClean="0">
                <a:solidFill>
                  <a:schemeClr val="bg1"/>
                </a:solidFill>
              </a:rPr>
              <a:t>(DASA)</a:t>
            </a:r>
            <a:endParaRPr lang="en-US" sz="4000" dirty="0">
              <a:solidFill>
                <a:schemeClr val="bg1"/>
              </a:solidFill>
            </a:endParaRPr>
          </a:p>
        </p:txBody>
      </p:sp>
      <p:sp>
        <p:nvSpPr>
          <p:cNvPr id="4" name="TextBox 3"/>
          <p:cNvSpPr txBox="1"/>
          <p:nvPr/>
        </p:nvSpPr>
        <p:spPr>
          <a:xfrm>
            <a:off x="6019800" y="6019800"/>
            <a:ext cx="2819400" cy="369332"/>
          </a:xfrm>
          <a:prstGeom prst="rect">
            <a:avLst/>
          </a:prstGeom>
          <a:noFill/>
        </p:spPr>
        <p:txBody>
          <a:bodyPr wrap="square" rtlCol="0">
            <a:spAutoFit/>
          </a:bodyPr>
          <a:lstStyle/>
          <a:p>
            <a:r>
              <a:rPr lang="en-US" dirty="0" smtClean="0"/>
              <a:t>Ed. Law Article 2 Section 10</a:t>
            </a:r>
            <a:endParaRPr lang="en-US" dirty="0"/>
          </a:p>
        </p:txBody>
      </p:sp>
    </p:spTree>
    <p:extLst>
      <p:ext uri="{BB962C8B-B14F-4D97-AF65-F5344CB8AC3E}">
        <p14:creationId xmlns:p14="http://schemas.microsoft.com/office/powerpoint/2010/main" val="330669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35" y="240770"/>
            <a:ext cx="7696200" cy="1143000"/>
          </a:xfrm>
        </p:spPr>
        <p:txBody>
          <a:bodyPr/>
          <a:lstStyle/>
          <a:p>
            <a:r>
              <a:rPr lang="en-US" dirty="0" smtClean="0">
                <a:solidFill>
                  <a:schemeClr val="bg1"/>
                </a:solidFill>
              </a:rPr>
              <a:t>What DASA Requires of Schools</a:t>
            </a:r>
            <a:endParaRPr lang="en-US" dirty="0">
              <a:solidFill>
                <a:schemeClr val="bg1"/>
              </a:solidFill>
            </a:endParaRPr>
          </a:p>
        </p:txBody>
      </p:sp>
      <p:pic>
        <p:nvPicPr>
          <p:cNvPr id="3075" name="Picture 3" descr="C:\Users\pamela\AppData\Local\Microsoft\Windows\Temporary Internet Files\Content.IE5\ERX1IWL7\9000_Second_Floor_Hallwa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84971"/>
            <a:ext cx="4419600" cy="39861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amela\Desktop\DASA Requirements Fin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26" y="1882568"/>
            <a:ext cx="3223090" cy="4191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pamela\AppData\Local\Microsoft\Windows\Temporary Internet Files\Content.IE5\GGUGUIAY\photodune-3681724-time-for-evaluate-concep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265" y="2328333"/>
            <a:ext cx="3029463" cy="28363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36132" y="232303"/>
            <a:ext cx="7450667" cy="1143000"/>
          </a:xfrm>
        </p:spPr>
        <p:txBody>
          <a:bodyPr/>
          <a:lstStyle/>
          <a:p>
            <a:r>
              <a:rPr lang="en-US" dirty="0" smtClean="0">
                <a:solidFill>
                  <a:schemeClr val="bg1"/>
                </a:solidFill>
              </a:rPr>
              <a:t>DASA Self Assessment</a:t>
            </a:r>
            <a:endParaRPr lang="en-US"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000" t="20038" r="22685" b="11767"/>
          <a:stretch/>
        </p:blipFill>
        <p:spPr>
          <a:xfrm>
            <a:off x="3945465" y="2328333"/>
            <a:ext cx="4500275" cy="336126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069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3836"/>
            <a:ext cx="7620000" cy="1143000"/>
          </a:xfrm>
        </p:spPr>
        <p:txBody>
          <a:bodyPr/>
          <a:lstStyle/>
          <a:p>
            <a:r>
              <a:rPr lang="en-US" dirty="0" smtClean="0">
                <a:solidFill>
                  <a:schemeClr val="bg1"/>
                </a:solidFill>
              </a:rPr>
              <a:t>Dignity Act Coordinator Poster</a:t>
            </a:r>
            <a:endParaRPr lang="en-US" dirty="0">
              <a:solidFill>
                <a:schemeClr val="bg1"/>
              </a:solidFill>
            </a:endParaRPr>
          </a:p>
        </p:txBody>
      </p:sp>
      <p:pic>
        <p:nvPicPr>
          <p:cNvPr id="5124" name="Picture 4" descr="C:\Users\pamela\Desktop\DAC Poster.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5" t="2307" r="3499" b="3109"/>
          <a:stretch/>
        </p:blipFill>
        <p:spPr bwMode="auto">
          <a:xfrm>
            <a:off x="3344332" y="1667933"/>
            <a:ext cx="3310467" cy="451273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5000" y="3581400"/>
            <a:ext cx="1295400" cy="923330"/>
          </a:xfrm>
          <a:prstGeom prst="rect">
            <a:avLst/>
          </a:prstGeom>
          <a:noFill/>
        </p:spPr>
        <p:txBody>
          <a:bodyPr wrap="square" rtlCol="0">
            <a:spAutoFit/>
          </a:bodyPr>
          <a:lstStyle/>
          <a:p>
            <a:r>
              <a:rPr lang="en-US" dirty="0">
                <a:solidFill>
                  <a:srgbClr val="3366FF"/>
                </a:solidFill>
              </a:rPr>
              <a:t>Click on Document for </a:t>
            </a:r>
            <a:r>
              <a:rPr lang="en-US" dirty="0" smtClean="0">
                <a:solidFill>
                  <a:srgbClr val="3366FF"/>
                </a:solidFill>
              </a:rPr>
              <a:t>link</a:t>
            </a:r>
            <a:endParaRPr lang="en-US" dirty="0">
              <a:solidFill>
                <a:srgbClr val="3366FF"/>
              </a:solidFill>
            </a:endParaRPr>
          </a:p>
        </p:txBody>
      </p:sp>
    </p:spTree>
    <p:extLst>
      <p:ext uri="{BB962C8B-B14F-4D97-AF65-F5344CB8AC3E}">
        <p14:creationId xmlns:p14="http://schemas.microsoft.com/office/powerpoint/2010/main" val="353442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15369"/>
            <a:ext cx="7450667" cy="1143000"/>
          </a:xfrm>
        </p:spPr>
        <p:txBody>
          <a:bodyPr/>
          <a:lstStyle/>
          <a:p>
            <a:r>
              <a:rPr lang="en-US" dirty="0" smtClean="0">
                <a:solidFill>
                  <a:schemeClr val="bg1"/>
                </a:solidFill>
              </a:rPr>
              <a:t>Today’s Topics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School Safety in NYS: laws and regulations</a:t>
            </a:r>
          </a:p>
          <a:p>
            <a:endParaRPr lang="en-US" sz="1200" dirty="0" smtClean="0"/>
          </a:p>
          <a:p>
            <a:r>
              <a:rPr lang="en-US" dirty="0" smtClean="0"/>
              <a:t>Implementation of the Dignity for All Students Act (DASA)</a:t>
            </a:r>
          </a:p>
          <a:p>
            <a:endParaRPr lang="en-US" sz="1200" dirty="0" smtClean="0"/>
          </a:p>
          <a:p>
            <a:r>
              <a:rPr lang="en-US" dirty="0" smtClean="0"/>
              <a:t>School Safety and the Educational Climate (SSEC) Reporting</a:t>
            </a:r>
          </a:p>
          <a:p>
            <a:endParaRPr lang="en-US" sz="1200" dirty="0" smtClean="0"/>
          </a:p>
          <a:p>
            <a:r>
              <a:rPr lang="en-US" dirty="0" smtClean="0"/>
              <a:t>Overview of School Climate: How Positive Climate Can Prevent Incidents</a:t>
            </a:r>
            <a:endParaRPr lang="en-US" dirty="0"/>
          </a:p>
        </p:txBody>
      </p:sp>
    </p:spTree>
    <p:extLst>
      <p:ext uri="{BB962C8B-B14F-4D97-AF65-F5344CB8AC3E}">
        <p14:creationId xmlns:p14="http://schemas.microsoft.com/office/powerpoint/2010/main" val="12741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666" y="76200"/>
            <a:ext cx="7459133" cy="1341438"/>
          </a:xfrm>
        </p:spPr>
        <p:txBody>
          <a:bodyPr>
            <a:normAutofit fontScale="90000"/>
          </a:bodyPr>
          <a:lstStyle/>
          <a:p>
            <a:r>
              <a:rPr lang="en-US" dirty="0" smtClean="0">
                <a:solidFill>
                  <a:schemeClr val="bg1"/>
                </a:solidFill>
              </a:rPr>
              <a:t>New for 2018</a:t>
            </a:r>
            <a:br>
              <a:rPr lang="en-US" dirty="0" smtClean="0">
                <a:solidFill>
                  <a:schemeClr val="bg1"/>
                </a:solidFill>
              </a:rPr>
            </a:br>
            <a:r>
              <a:rPr lang="en-US" dirty="0" smtClean="0">
                <a:solidFill>
                  <a:schemeClr val="bg1"/>
                </a:solidFill>
              </a:rPr>
              <a:t>Amendment CR 100.2 </a:t>
            </a:r>
            <a:r>
              <a:rPr lang="en-US" dirty="0" err="1" smtClean="0">
                <a:solidFill>
                  <a:schemeClr val="bg1"/>
                </a:solidFill>
              </a:rPr>
              <a:t>kk</a:t>
            </a:r>
            <a:endParaRPr lang="en-US" dirty="0">
              <a:solidFill>
                <a:schemeClr val="bg1"/>
              </a:solidFill>
            </a:endParaRPr>
          </a:p>
        </p:txBody>
      </p:sp>
      <p:sp>
        <p:nvSpPr>
          <p:cNvPr id="3" name="Content Placeholder 2"/>
          <p:cNvSpPr>
            <a:spLocks noGrp="1"/>
          </p:cNvSpPr>
          <p:nvPr>
            <p:ph idx="1"/>
          </p:nvPr>
        </p:nvSpPr>
        <p:spPr>
          <a:xfrm>
            <a:off x="3429000" y="1600200"/>
            <a:ext cx="5257800" cy="4648200"/>
          </a:xfrm>
        </p:spPr>
        <p:txBody>
          <a:bodyPr>
            <a:normAutofit/>
          </a:bodyPr>
          <a:lstStyle/>
          <a:p>
            <a:r>
              <a:rPr lang="en-US" dirty="0" smtClean="0"/>
              <a:t>illustrative examples</a:t>
            </a:r>
            <a:endParaRPr lang="en-US" sz="1600" dirty="0"/>
          </a:p>
          <a:p>
            <a:r>
              <a:rPr lang="en-US" dirty="0" smtClean="0"/>
              <a:t>gender includes gender identity and/or expression.</a:t>
            </a:r>
          </a:p>
          <a:p>
            <a:endParaRPr lang="en-US" sz="1700" dirty="0" smtClean="0"/>
          </a:p>
          <a:p>
            <a:r>
              <a:rPr lang="en-US" dirty="0" smtClean="0"/>
              <a:t>Examples:</a:t>
            </a:r>
          </a:p>
          <a:p>
            <a:pPr lvl="2"/>
            <a:r>
              <a:rPr lang="en-US" dirty="0" smtClean="0"/>
              <a:t>access to school facilities, </a:t>
            </a:r>
          </a:p>
          <a:p>
            <a:pPr lvl="2"/>
            <a:r>
              <a:rPr lang="en-US" dirty="0" smtClean="0"/>
              <a:t>application of dress code </a:t>
            </a:r>
          </a:p>
          <a:p>
            <a:pPr lvl="2"/>
            <a:r>
              <a:rPr lang="en-US" dirty="0" smtClean="0"/>
              <a:t>use of name(s) and pronoun(s)</a:t>
            </a:r>
            <a:endParaRPr lang="en-US" dirty="0"/>
          </a:p>
        </p:txBody>
      </p:sp>
      <p:sp>
        <p:nvSpPr>
          <p:cNvPr id="4" name="TextBox 3"/>
          <p:cNvSpPr txBox="1"/>
          <p:nvPr/>
        </p:nvSpPr>
        <p:spPr>
          <a:xfrm>
            <a:off x="455599" y="4953000"/>
            <a:ext cx="3048000" cy="523220"/>
          </a:xfrm>
          <a:prstGeom prst="rect">
            <a:avLst/>
          </a:prstGeom>
          <a:noFill/>
        </p:spPr>
        <p:txBody>
          <a:bodyPr wrap="square" rtlCol="0">
            <a:spAutoFit/>
          </a:bodyPr>
          <a:lstStyle/>
          <a:p>
            <a:r>
              <a:rPr lang="en-US" sz="2800" dirty="0" smtClean="0"/>
              <a:t>Effective May 2018</a:t>
            </a:r>
            <a:endParaRPr lang="en-US" sz="2800" dirty="0"/>
          </a:p>
        </p:txBody>
      </p:sp>
      <p:pic>
        <p:nvPicPr>
          <p:cNvPr id="5122" name="Picture 2" descr="C:\Users\pamela\AppData\Local\Microsoft\Windows\Temporary Internet Files\Content.IE5\G1DTPROT\New_icon_shiny_badg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466" y="1480066"/>
            <a:ext cx="3091934" cy="309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98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40770"/>
            <a:ext cx="7450667" cy="1143000"/>
          </a:xfrm>
        </p:spPr>
        <p:txBody>
          <a:bodyPr/>
          <a:lstStyle/>
          <a:p>
            <a:r>
              <a:rPr lang="en-US" dirty="0" smtClean="0">
                <a:solidFill>
                  <a:schemeClr val="bg1"/>
                </a:solidFill>
              </a:rPr>
              <a:t>Correcting Misconceptions</a:t>
            </a:r>
            <a:endParaRPr lang="en-US" dirty="0">
              <a:solidFill>
                <a:schemeClr val="bg1"/>
              </a:solidFill>
            </a:endParaRPr>
          </a:p>
        </p:txBody>
      </p:sp>
      <p:sp>
        <p:nvSpPr>
          <p:cNvPr id="3" name="Content Placeholder 2"/>
          <p:cNvSpPr>
            <a:spLocks noGrp="1"/>
          </p:cNvSpPr>
          <p:nvPr>
            <p:ph idx="1"/>
          </p:nvPr>
        </p:nvSpPr>
        <p:spPr>
          <a:xfrm>
            <a:off x="457200" y="1600200"/>
            <a:ext cx="5105400" cy="4724400"/>
          </a:xfrm>
        </p:spPr>
        <p:txBody>
          <a:bodyPr>
            <a:normAutofit lnSpcReduction="10000"/>
          </a:bodyPr>
          <a:lstStyle/>
          <a:p>
            <a:r>
              <a:rPr lang="en-US" dirty="0" smtClean="0"/>
              <a:t>DASA does not apply only to the protected categories; it applies to ALL STUDENTS</a:t>
            </a:r>
          </a:p>
          <a:p>
            <a:endParaRPr lang="en-US" sz="1600" dirty="0"/>
          </a:p>
          <a:p>
            <a:r>
              <a:rPr lang="en-US" dirty="0" smtClean="0"/>
              <a:t>Bullying does not have to be repeated; it can be a SINGLE INCIDENT that has the potential to occur more than once</a:t>
            </a:r>
            <a:endParaRPr lang="en-US" dirty="0"/>
          </a:p>
        </p:txBody>
      </p:sp>
      <p:pic>
        <p:nvPicPr>
          <p:cNvPr id="2050" name="Picture 2" descr="C:\Users\pamela\AppData\Local\Microsoft\Windows\Temporary Internet Files\Content.IE5\ERX1IWL7\misconcep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971799"/>
            <a:ext cx="3429000" cy="22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4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5" y="2174874"/>
            <a:ext cx="4041775" cy="4225925"/>
          </a:xfrm>
        </p:spPr>
        <p:txBody>
          <a:bodyPr/>
          <a:lstStyle/>
          <a:p>
            <a:r>
              <a:rPr lang="en-US" dirty="0" smtClean="0"/>
              <a:t>Local Implementation Guidance</a:t>
            </a:r>
          </a:p>
          <a:p>
            <a:pPr marL="0" indent="0">
              <a:buNone/>
            </a:pPr>
            <a:endParaRPr lang="en-US" dirty="0"/>
          </a:p>
          <a:p>
            <a:endParaRPr lang="en-US" dirty="0" smtClean="0"/>
          </a:p>
          <a:p>
            <a:endParaRPr lang="en-US" sz="1600" dirty="0" smtClean="0"/>
          </a:p>
          <a:p>
            <a:r>
              <a:rPr lang="en-US" dirty="0" smtClean="0"/>
              <a:t>Best Practices</a:t>
            </a:r>
            <a:endParaRPr lang="en-US" dirty="0"/>
          </a:p>
        </p:txBody>
      </p:sp>
      <p:sp>
        <p:nvSpPr>
          <p:cNvPr id="2" name="Title 1"/>
          <p:cNvSpPr>
            <a:spLocks noGrp="1"/>
          </p:cNvSpPr>
          <p:nvPr>
            <p:ph type="title"/>
          </p:nvPr>
        </p:nvSpPr>
        <p:spPr>
          <a:xfrm>
            <a:off x="1227666" y="232303"/>
            <a:ext cx="7459133" cy="1143000"/>
          </a:xfrm>
        </p:spPr>
        <p:txBody>
          <a:bodyPr>
            <a:normAutofit/>
          </a:bodyPr>
          <a:lstStyle/>
          <a:p>
            <a:pPr algn="l"/>
            <a:r>
              <a:rPr lang="en-US" dirty="0" smtClean="0">
                <a:solidFill>
                  <a:schemeClr val="bg1"/>
                </a:solidFill>
              </a:rPr>
              <a:t>DASA Resources</a:t>
            </a:r>
            <a:endParaRPr lang="en-US" dirty="0">
              <a:solidFill>
                <a:schemeClr val="bg1"/>
              </a:solidFill>
            </a:endParaRPr>
          </a:p>
        </p:txBody>
      </p:sp>
      <p:sp>
        <p:nvSpPr>
          <p:cNvPr id="3" name="Text Placeholder 2"/>
          <p:cNvSpPr>
            <a:spLocks noGrp="1"/>
          </p:cNvSpPr>
          <p:nvPr>
            <p:ph type="body" idx="1"/>
          </p:nvPr>
        </p:nvSpPr>
        <p:spPr>
          <a:xfrm>
            <a:off x="457200" y="1535113"/>
            <a:ext cx="2057400" cy="639762"/>
          </a:xfrm>
        </p:spPr>
        <p:txBody>
          <a:bodyPr>
            <a:noAutofit/>
          </a:bodyPr>
          <a:lstStyle/>
          <a:p>
            <a:r>
              <a:rPr lang="en-US" sz="3200" dirty="0" smtClean="0"/>
              <a:t>Beginning</a:t>
            </a:r>
            <a:endParaRPr lang="en-US" sz="3200" dirty="0"/>
          </a:p>
        </p:txBody>
      </p:sp>
      <p:sp>
        <p:nvSpPr>
          <p:cNvPr id="4" name="Content Placeholder 3"/>
          <p:cNvSpPr>
            <a:spLocks noGrp="1"/>
          </p:cNvSpPr>
          <p:nvPr>
            <p:ph sz="half" idx="2"/>
          </p:nvPr>
        </p:nvSpPr>
        <p:spPr>
          <a:xfrm>
            <a:off x="457200" y="2174874"/>
            <a:ext cx="4040188" cy="4149725"/>
          </a:xfrm>
        </p:spPr>
        <p:txBody>
          <a:bodyPr/>
          <a:lstStyle/>
          <a:p>
            <a:r>
              <a:rPr lang="en-US" dirty="0" smtClean="0"/>
              <a:t>SSEC DASA Implementation FAQ’s on NYSCFSS Web-site</a:t>
            </a:r>
          </a:p>
          <a:p>
            <a:pPr marL="685800" lvl="2" indent="0">
              <a:buNone/>
            </a:pPr>
            <a:r>
              <a:rPr lang="en-US" dirty="0" smtClean="0">
                <a:hlinkClick r:id="rId2"/>
              </a:rPr>
              <a:t>http</a:t>
            </a:r>
            <a:r>
              <a:rPr lang="en-US" dirty="0">
                <a:hlinkClick r:id="rId2"/>
              </a:rPr>
              <a:t>://</a:t>
            </a:r>
            <a:r>
              <a:rPr lang="en-US" dirty="0" smtClean="0">
                <a:hlinkClick r:id="rId2"/>
              </a:rPr>
              <a:t>www.nyscfss.org/dasa-implementation-faqs</a:t>
            </a:r>
            <a:endParaRPr lang="en-US" dirty="0" smtClean="0"/>
          </a:p>
          <a:p>
            <a:endParaRPr lang="en-US" dirty="0" smtClean="0"/>
          </a:p>
          <a:p>
            <a:r>
              <a:rPr lang="en-US" dirty="0" smtClean="0"/>
              <a:t>DASA PowerPoint</a:t>
            </a:r>
          </a:p>
          <a:p>
            <a:endParaRPr lang="en-US" dirty="0"/>
          </a:p>
        </p:txBody>
      </p:sp>
      <p:sp>
        <p:nvSpPr>
          <p:cNvPr id="5" name="Text Placeholder 4"/>
          <p:cNvSpPr>
            <a:spLocks noGrp="1"/>
          </p:cNvSpPr>
          <p:nvPr>
            <p:ph type="body" sz="quarter" idx="3"/>
          </p:nvPr>
        </p:nvSpPr>
        <p:spPr>
          <a:xfrm>
            <a:off x="4645025" y="1535113"/>
            <a:ext cx="1908175" cy="639762"/>
          </a:xfrm>
        </p:spPr>
        <p:txBody>
          <a:bodyPr>
            <a:noAutofit/>
          </a:bodyPr>
          <a:lstStyle/>
          <a:p>
            <a:r>
              <a:rPr lang="en-US" sz="3200" dirty="0" smtClean="0"/>
              <a:t>Advanced</a:t>
            </a:r>
            <a:endParaRPr lang="en-US" sz="3200" dirty="0"/>
          </a:p>
        </p:txBody>
      </p:sp>
      <p:pic>
        <p:nvPicPr>
          <p:cNvPr id="6146" name="Picture 2" descr="C:\Users\pamela\Desktop\DASA PowerPoint.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7" t="5008" r="2569" b="3613"/>
          <a:stretch/>
        </p:blipFill>
        <p:spPr bwMode="auto">
          <a:xfrm>
            <a:off x="1473200" y="4665133"/>
            <a:ext cx="1676400" cy="123613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4" name="Picture 2">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2604870"/>
            <a:ext cx="1049867" cy="136722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5" name="Picture 3" descr="C:\Users\pamela\Desktop\DASA Best Practices.PN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204" t="3704" r="4520" b="5092"/>
          <a:stretch/>
        </p:blipFill>
        <p:spPr bwMode="auto">
          <a:xfrm>
            <a:off x="5322396" y="4608986"/>
            <a:ext cx="1180004" cy="152934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4067" y="4893733"/>
            <a:ext cx="1066800" cy="830997"/>
          </a:xfrm>
          <a:prstGeom prst="rect">
            <a:avLst/>
          </a:prstGeom>
          <a:noFill/>
        </p:spPr>
        <p:txBody>
          <a:bodyPr wrap="square" rtlCol="0">
            <a:spAutoFit/>
          </a:bodyPr>
          <a:lstStyle/>
          <a:p>
            <a:r>
              <a:rPr lang="en-US" sz="1600" dirty="0" smtClean="0">
                <a:solidFill>
                  <a:srgbClr val="3366FF"/>
                </a:solidFill>
              </a:rPr>
              <a:t>Click on Document for link</a:t>
            </a:r>
            <a:endParaRPr lang="en-US" sz="1600" dirty="0">
              <a:solidFill>
                <a:srgbClr val="3366FF"/>
              </a:solidFill>
            </a:endParaRPr>
          </a:p>
        </p:txBody>
      </p:sp>
      <p:sp>
        <p:nvSpPr>
          <p:cNvPr id="9" name="TextBox 8"/>
          <p:cNvSpPr txBox="1"/>
          <p:nvPr/>
        </p:nvSpPr>
        <p:spPr>
          <a:xfrm>
            <a:off x="5410200" y="3066871"/>
            <a:ext cx="1066800" cy="1107996"/>
          </a:xfrm>
          <a:prstGeom prst="rect">
            <a:avLst/>
          </a:prstGeom>
          <a:noFill/>
        </p:spPr>
        <p:txBody>
          <a:bodyPr wrap="square" rtlCol="0">
            <a:spAutoFit/>
          </a:bodyPr>
          <a:lstStyle/>
          <a:p>
            <a:r>
              <a:rPr lang="en-US" sz="1600" dirty="0">
                <a:solidFill>
                  <a:srgbClr val="3366FF"/>
                </a:solidFill>
              </a:rPr>
              <a:t>Click on Document for link</a:t>
            </a:r>
          </a:p>
          <a:p>
            <a:endParaRPr lang="en-US" dirty="0"/>
          </a:p>
        </p:txBody>
      </p:sp>
      <p:sp>
        <p:nvSpPr>
          <p:cNvPr id="13" name="TextBox 12"/>
          <p:cNvSpPr txBox="1"/>
          <p:nvPr/>
        </p:nvSpPr>
        <p:spPr>
          <a:xfrm>
            <a:off x="6762870" y="4800600"/>
            <a:ext cx="1066800" cy="1107996"/>
          </a:xfrm>
          <a:prstGeom prst="rect">
            <a:avLst/>
          </a:prstGeom>
          <a:noFill/>
        </p:spPr>
        <p:txBody>
          <a:bodyPr wrap="square" rtlCol="0">
            <a:spAutoFit/>
          </a:bodyPr>
          <a:lstStyle/>
          <a:p>
            <a:r>
              <a:rPr lang="en-US" sz="1600" dirty="0">
                <a:solidFill>
                  <a:srgbClr val="3366FF"/>
                </a:solidFill>
              </a:rPr>
              <a:t>Click on Document for link</a:t>
            </a:r>
          </a:p>
          <a:p>
            <a:endParaRPr lang="en-US" dirty="0"/>
          </a:p>
        </p:txBody>
      </p:sp>
    </p:spTree>
    <p:extLst>
      <p:ext uri="{BB962C8B-B14F-4D97-AF65-F5344CB8AC3E}">
        <p14:creationId xmlns:p14="http://schemas.microsoft.com/office/powerpoint/2010/main" val="62104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a:off x="3386343" y="1526609"/>
            <a:ext cx="876299" cy="619125"/>
          </a:xfrm>
          <a:prstGeom prst="rightArrow">
            <a:avLst/>
          </a:prstGeom>
          <a:solidFill>
            <a:srgbClr val="58958B">
              <a:alpha val="67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7725" y="3724274"/>
            <a:ext cx="2705100" cy="1971675"/>
          </a:xfrm>
          <a:prstGeom prst="ellipse">
            <a:avLst/>
          </a:prstGeom>
          <a:solidFill>
            <a:srgbClr val="58958B">
              <a:alpha val="78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NOT VERIFIED</a:t>
            </a:r>
            <a:endParaRPr lang="en-US" sz="1600" i="1" dirty="0">
              <a:solidFill>
                <a:schemeClr val="tx1"/>
              </a:solidFill>
            </a:endParaRPr>
          </a:p>
        </p:txBody>
      </p:sp>
      <p:sp>
        <p:nvSpPr>
          <p:cNvPr id="9" name="Right Arrow 8"/>
          <p:cNvSpPr/>
          <p:nvPr/>
        </p:nvSpPr>
        <p:spPr>
          <a:xfrm rot="8172376">
            <a:off x="2726106" y="2905125"/>
            <a:ext cx="2196775" cy="619125"/>
          </a:xfrm>
          <a:prstGeom prst="rightArrow">
            <a:avLst/>
          </a:prstGeom>
          <a:solidFill>
            <a:schemeClr val="bg1">
              <a:lumMod val="75000"/>
              <a:alpha val="67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295400" y="228600"/>
            <a:ext cx="7543800" cy="1143000"/>
          </a:xfrm>
        </p:spPr>
        <p:txBody>
          <a:bodyPr>
            <a:normAutofit/>
          </a:bodyPr>
          <a:lstStyle/>
          <a:p>
            <a:pPr algn="l"/>
            <a:r>
              <a:rPr lang="en-US" dirty="0" smtClean="0">
                <a:solidFill>
                  <a:schemeClr val="bg1"/>
                </a:solidFill>
              </a:rPr>
              <a:t>Responding to Incidents (RI)</a:t>
            </a:r>
            <a:endParaRPr lang="en-US" dirty="0">
              <a:solidFill>
                <a:schemeClr val="bg1"/>
              </a:solidFill>
            </a:endParaRPr>
          </a:p>
        </p:txBody>
      </p:sp>
      <p:graphicFrame>
        <p:nvGraphicFramePr>
          <p:cNvPr id="5" name="Diagram 4"/>
          <p:cNvGraphicFramePr/>
          <p:nvPr>
            <p:extLst>
              <p:ext uri="{D42A27DB-BD31-4B8C-83A1-F6EECF244321}">
                <p14:modId xmlns:p14="http://schemas.microsoft.com/office/powerpoint/2010/main" val="961929056"/>
              </p:ext>
            </p:extLst>
          </p:nvPr>
        </p:nvGraphicFramePr>
        <p:xfrm>
          <a:off x="4347714" y="1539240"/>
          <a:ext cx="4624836" cy="4740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extLst>
              <p:ext uri="{D42A27DB-BD31-4B8C-83A1-F6EECF244321}">
                <p14:modId xmlns:p14="http://schemas.microsoft.com/office/powerpoint/2010/main" val="2926714759"/>
              </p:ext>
            </p:extLst>
          </p:nvPr>
        </p:nvGraphicFramePr>
        <p:xfrm>
          <a:off x="561976" y="1630362"/>
          <a:ext cx="2990849" cy="1482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682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40770"/>
            <a:ext cx="7450667" cy="1143000"/>
          </a:xfrm>
        </p:spPr>
        <p:txBody>
          <a:bodyPr/>
          <a:lstStyle/>
          <a:p>
            <a:r>
              <a:rPr lang="en-US" dirty="0" smtClean="0">
                <a:solidFill>
                  <a:schemeClr val="bg1"/>
                </a:solidFill>
              </a:rPr>
              <a:t>Complaint</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1070387"/>
              </p:ext>
            </p:extLst>
          </p:nvPr>
        </p:nvGraphicFramePr>
        <p:xfrm>
          <a:off x="262467" y="1643796"/>
          <a:ext cx="44958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910667" y="1738867"/>
            <a:ext cx="3619500" cy="1200329"/>
          </a:xfrm>
          <a:prstGeom prst="rect">
            <a:avLst/>
          </a:prstGeom>
          <a:noFill/>
        </p:spPr>
        <p:txBody>
          <a:bodyPr wrap="square" rtlCol="0">
            <a:spAutoFit/>
          </a:bodyPr>
          <a:lstStyle/>
          <a:p>
            <a:r>
              <a:rPr lang="en-US" sz="3600" b="1" dirty="0" smtClean="0"/>
              <a:t>RI Form Part 1: Complaint Form</a:t>
            </a:r>
            <a:endParaRPr lang="en-US" sz="3600" b="1" dirty="0"/>
          </a:p>
        </p:txBody>
      </p:sp>
      <p:pic>
        <p:nvPicPr>
          <p:cNvPr id="2050" name="Picture 2" descr="C:\Users\pamela\Desktop\Complaint For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7867" y="3107266"/>
            <a:ext cx="2289472" cy="28956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10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15369"/>
            <a:ext cx="7450667" cy="1143000"/>
          </a:xfrm>
        </p:spPr>
        <p:txBody>
          <a:bodyPr/>
          <a:lstStyle/>
          <a:p>
            <a:r>
              <a:rPr lang="en-US" dirty="0" smtClean="0">
                <a:solidFill>
                  <a:schemeClr val="bg1"/>
                </a:solidFill>
              </a:rPr>
              <a:t>Investigation</a:t>
            </a:r>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3217423"/>
              </p:ext>
            </p:extLst>
          </p:nvPr>
        </p:nvGraphicFramePr>
        <p:xfrm>
          <a:off x="2438400" y="1600200"/>
          <a:ext cx="62484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09600" y="1790700"/>
            <a:ext cx="4495800" cy="1200329"/>
          </a:xfrm>
          <a:prstGeom prst="rect">
            <a:avLst/>
          </a:prstGeom>
          <a:noFill/>
        </p:spPr>
        <p:txBody>
          <a:bodyPr wrap="square" rtlCol="0">
            <a:spAutoFit/>
          </a:bodyPr>
          <a:lstStyle/>
          <a:p>
            <a:r>
              <a:rPr lang="en-US" sz="3600" b="1" dirty="0" smtClean="0"/>
              <a:t>RI Form Part 2: Investigation Protocol</a:t>
            </a:r>
            <a:endParaRPr lang="en-US" sz="3600" b="1" dirty="0"/>
          </a:p>
        </p:txBody>
      </p:sp>
      <p:pic>
        <p:nvPicPr>
          <p:cNvPr id="3074" name="Picture 2" descr="C:\Users\pamela\Desktop\Incident Investigation Protoco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3124200"/>
            <a:ext cx="2365152" cy="31242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01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rot="8172376">
            <a:off x="3396972" y="2833046"/>
            <a:ext cx="2196775" cy="619125"/>
          </a:xfrm>
          <a:prstGeom prst="rightArrow">
            <a:avLst/>
          </a:prstGeom>
          <a:solidFill>
            <a:schemeClr val="bg1">
              <a:lumMod val="75000"/>
              <a:alpha val="67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36132" y="223836"/>
            <a:ext cx="7450667" cy="1143000"/>
          </a:xfrm>
        </p:spPr>
        <p:txBody>
          <a:bodyPr/>
          <a:lstStyle/>
          <a:p>
            <a:r>
              <a:rPr lang="en-US" dirty="0" smtClean="0">
                <a:solidFill>
                  <a:schemeClr val="bg1"/>
                </a:solidFill>
              </a:rPr>
              <a:t>Verification</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1358435"/>
              </p:ext>
            </p:extLst>
          </p:nvPr>
        </p:nvGraphicFramePr>
        <p:xfrm>
          <a:off x="5164667" y="1625600"/>
          <a:ext cx="35814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1049867" y="3158529"/>
            <a:ext cx="2705100" cy="1971675"/>
          </a:xfrm>
          <a:prstGeom prst="ellipse">
            <a:avLst/>
          </a:prstGeom>
          <a:solidFill>
            <a:srgbClr val="58958B">
              <a:alpha val="78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Incident </a:t>
            </a:r>
            <a:r>
              <a:rPr lang="en-US" sz="3200" b="1" dirty="0" smtClean="0">
                <a:solidFill>
                  <a:schemeClr val="tx1"/>
                </a:solidFill>
              </a:rPr>
              <a:t>NOT VERIFIED</a:t>
            </a:r>
            <a:r>
              <a:rPr lang="en-US" b="1" dirty="0" smtClean="0">
                <a:solidFill>
                  <a:schemeClr val="tx1"/>
                </a:solidFill>
              </a:rPr>
              <a:t>; </a:t>
            </a:r>
            <a:r>
              <a:rPr lang="en-US" b="1" dirty="0">
                <a:solidFill>
                  <a:schemeClr val="tx1"/>
                </a:solidFill>
              </a:rPr>
              <a:t>not reported to SED </a:t>
            </a:r>
          </a:p>
          <a:p>
            <a:pPr algn="ctr"/>
            <a:r>
              <a:rPr lang="en-US" sz="1600" i="1" dirty="0">
                <a:solidFill>
                  <a:schemeClr val="tx1"/>
                </a:solidFill>
              </a:rPr>
              <a:t>(retain notes)</a:t>
            </a:r>
          </a:p>
        </p:txBody>
      </p:sp>
      <p:sp>
        <p:nvSpPr>
          <p:cNvPr id="8" name="TextBox 7"/>
          <p:cNvSpPr txBox="1"/>
          <p:nvPr/>
        </p:nvSpPr>
        <p:spPr>
          <a:xfrm>
            <a:off x="4707467" y="2997368"/>
            <a:ext cx="4114800" cy="1200329"/>
          </a:xfrm>
          <a:prstGeom prst="rect">
            <a:avLst/>
          </a:prstGeom>
          <a:noFill/>
        </p:spPr>
        <p:txBody>
          <a:bodyPr wrap="square" rtlCol="0">
            <a:spAutoFit/>
          </a:bodyPr>
          <a:lstStyle/>
          <a:p>
            <a:r>
              <a:rPr lang="en-US" sz="3600" b="1" dirty="0" smtClean="0"/>
              <a:t>RI Form Part 3: Incident Verification</a:t>
            </a:r>
            <a:endParaRPr lang="en-US" sz="3600" b="1" dirty="0"/>
          </a:p>
        </p:txBody>
      </p:sp>
      <p:pic>
        <p:nvPicPr>
          <p:cNvPr id="4098" name="Picture 2" descr="C:\Users\pamela\Desktop\Verification and Parent and Police Notificati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6667" y="4222799"/>
            <a:ext cx="1429200" cy="187320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15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23836"/>
            <a:ext cx="7450667" cy="1143000"/>
          </a:xfrm>
        </p:spPr>
        <p:txBody>
          <a:bodyPr/>
          <a:lstStyle/>
          <a:p>
            <a:r>
              <a:rPr lang="en-US" dirty="0" smtClean="0">
                <a:solidFill>
                  <a:schemeClr val="bg1"/>
                </a:solidFill>
              </a:rPr>
              <a:t>Plans</a:t>
            </a:r>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86615538"/>
              </p:ext>
            </p:extLst>
          </p:nvPr>
        </p:nvGraphicFramePr>
        <p:xfrm>
          <a:off x="4267200" y="1625601"/>
          <a:ext cx="441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28600" y="1498599"/>
            <a:ext cx="4953000" cy="584775"/>
          </a:xfrm>
          <a:prstGeom prst="rect">
            <a:avLst/>
          </a:prstGeom>
          <a:noFill/>
        </p:spPr>
        <p:txBody>
          <a:bodyPr wrap="square" rtlCol="0">
            <a:spAutoFit/>
          </a:bodyPr>
          <a:lstStyle/>
          <a:p>
            <a:r>
              <a:rPr lang="en-US" sz="3200" b="1" dirty="0" smtClean="0"/>
              <a:t>RI Form – Parts 4 &amp; 5</a:t>
            </a:r>
            <a:endParaRPr lang="en-US" sz="3200" b="1" dirty="0"/>
          </a:p>
        </p:txBody>
      </p:sp>
      <p:sp>
        <p:nvSpPr>
          <p:cNvPr id="9" name="TextBox 8"/>
          <p:cNvSpPr txBox="1"/>
          <p:nvPr/>
        </p:nvSpPr>
        <p:spPr>
          <a:xfrm>
            <a:off x="647699" y="2184400"/>
            <a:ext cx="6066367" cy="523220"/>
          </a:xfrm>
          <a:prstGeom prst="rect">
            <a:avLst/>
          </a:prstGeom>
          <a:noFill/>
        </p:spPr>
        <p:txBody>
          <a:bodyPr wrap="square" rtlCol="0">
            <a:spAutoFit/>
          </a:bodyPr>
          <a:lstStyle/>
          <a:p>
            <a:r>
              <a:rPr lang="en-US" sz="2800" dirty="0" smtClean="0"/>
              <a:t>Part 4 – Student Action Plan for Target</a:t>
            </a:r>
            <a:endParaRPr lang="en-US" sz="2800" dirty="0"/>
          </a:p>
        </p:txBody>
      </p:sp>
      <p:sp>
        <p:nvSpPr>
          <p:cNvPr id="3" name="TextBox 2"/>
          <p:cNvSpPr txBox="1"/>
          <p:nvPr/>
        </p:nvSpPr>
        <p:spPr>
          <a:xfrm>
            <a:off x="685800" y="4013200"/>
            <a:ext cx="5105400" cy="954107"/>
          </a:xfrm>
          <a:prstGeom prst="rect">
            <a:avLst/>
          </a:prstGeom>
          <a:noFill/>
        </p:spPr>
        <p:txBody>
          <a:bodyPr wrap="square" rtlCol="0">
            <a:spAutoFit/>
          </a:bodyPr>
          <a:lstStyle/>
          <a:p>
            <a:r>
              <a:rPr lang="en-US" sz="2800" dirty="0" smtClean="0"/>
              <a:t>Part 5 – Strategies for Working</a:t>
            </a:r>
          </a:p>
          <a:p>
            <a:r>
              <a:rPr lang="en-US" sz="2800" dirty="0"/>
              <a:t> </a:t>
            </a:r>
            <a:r>
              <a:rPr lang="en-US" sz="2800" dirty="0" smtClean="0"/>
              <a:t>               With Students Who Bully</a:t>
            </a:r>
            <a:endParaRPr lang="en-US" sz="2800" dirty="0"/>
          </a:p>
        </p:txBody>
      </p:sp>
      <p:pic>
        <p:nvPicPr>
          <p:cNvPr id="5122" name="Picture 2" descr="C:\Users\pamela\Desktop\Safety Plan for Targe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5399" y="2707620"/>
            <a:ext cx="1065732" cy="139065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5399" y="4922055"/>
            <a:ext cx="1097352" cy="141941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409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211666"/>
            <a:ext cx="7543800" cy="1143000"/>
          </a:xfrm>
        </p:spPr>
        <p:txBody>
          <a:bodyPr/>
          <a:lstStyle/>
          <a:p>
            <a:r>
              <a:rPr lang="en-US" dirty="0" smtClean="0">
                <a:solidFill>
                  <a:schemeClr val="bg1"/>
                </a:solidFill>
              </a:rPr>
              <a:t>Reporting</a:t>
            </a:r>
            <a:endParaRPr lang="en-US" dirty="0">
              <a:solidFill>
                <a:schemeClr val="bg1"/>
              </a:solidFill>
            </a:endParaRPr>
          </a:p>
        </p:txBody>
      </p:sp>
      <p:graphicFrame>
        <p:nvGraphicFramePr>
          <p:cNvPr id="5" name="Diagram 4"/>
          <p:cNvGraphicFramePr/>
          <p:nvPr>
            <p:extLst>
              <p:ext uri="{D42A27DB-BD31-4B8C-83A1-F6EECF244321}">
                <p14:modId xmlns:p14="http://schemas.microsoft.com/office/powerpoint/2010/main" val="3368881184"/>
              </p:ext>
            </p:extLst>
          </p:nvPr>
        </p:nvGraphicFramePr>
        <p:xfrm>
          <a:off x="4347714" y="1539240"/>
          <a:ext cx="4624836" cy="4740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extLst>
              <p:ext uri="{D42A27DB-BD31-4B8C-83A1-F6EECF244321}">
                <p14:modId xmlns:p14="http://schemas.microsoft.com/office/powerpoint/2010/main" val="1977723174"/>
              </p:ext>
            </p:extLst>
          </p:nvPr>
        </p:nvGraphicFramePr>
        <p:xfrm>
          <a:off x="561976" y="1630362"/>
          <a:ext cx="2990849" cy="1482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304800" y="1600200"/>
            <a:ext cx="8610600" cy="584775"/>
          </a:xfrm>
          <a:prstGeom prst="rect">
            <a:avLst/>
          </a:prstGeom>
          <a:noFill/>
        </p:spPr>
        <p:txBody>
          <a:bodyPr wrap="square" rtlCol="0">
            <a:spAutoFit/>
          </a:bodyPr>
          <a:lstStyle/>
          <a:p>
            <a:r>
              <a:rPr lang="en-US" sz="3200" b="1" dirty="0" smtClean="0"/>
              <a:t>RI Form – Part 6: Individual Incident Report (IIR)</a:t>
            </a:r>
            <a:endParaRPr lang="en-US" sz="3200" b="1" dirty="0"/>
          </a:p>
        </p:txBody>
      </p:sp>
      <p:sp>
        <p:nvSpPr>
          <p:cNvPr id="6" name="TextBox 5"/>
          <p:cNvSpPr txBox="1"/>
          <p:nvPr/>
        </p:nvSpPr>
        <p:spPr>
          <a:xfrm>
            <a:off x="279400" y="3793067"/>
            <a:ext cx="3657600" cy="1077218"/>
          </a:xfrm>
          <a:prstGeom prst="rect">
            <a:avLst/>
          </a:prstGeom>
          <a:noFill/>
        </p:spPr>
        <p:txBody>
          <a:bodyPr wrap="square" rtlCol="0">
            <a:spAutoFit/>
          </a:bodyPr>
          <a:lstStyle/>
          <a:p>
            <a:r>
              <a:rPr lang="en-US" sz="3200" b="1" dirty="0" smtClean="0"/>
              <a:t>SSEC Summary Data Collection Form</a:t>
            </a:r>
            <a:endParaRPr lang="en-US" sz="3200" b="1" dirty="0"/>
          </a:p>
        </p:txBody>
      </p:sp>
      <p:sp>
        <p:nvSpPr>
          <p:cNvPr id="7" name="TextBox 6"/>
          <p:cNvSpPr txBox="1"/>
          <p:nvPr/>
        </p:nvSpPr>
        <p:spPr>
          <a:xfrm>
            <a:off x="209551" y="5071533"/>
            <a:ext cx="877357" cy="923330"/>
          </a:xfrm>
          <a:prstGeom prst="rect">
            <a:avLst/>
          </a:prstGeom>
          <a:noFill/>
        </p:spPr>
        <p:txBody>
          <a:bodyPr wrap="square" rtlCol="0">
            <a:spAutoFit/>
          </a:bodyPr>
          <a:lstStyle/>
          <a:p>
            <a:r>
              <a:rPr lang="en-US" dirty="0">
                <a:solidFill>
                  <a:srgbClr val="5DA096"/>
                </a:solidFill>
              </a:rPr>
              <a:t>Click image for </a:t>
            </a:r>
            <a:r>
              <a:rPr lang="en-US" dirty="0" smtClean="0">
                <a:solidFill>
                  <a:srgbClr val="5DA096"/>
                </a:solidFill>
              </a:rPr>
              <a:t>link</a:t>
            </a:r>
            <a:endParaRPr lang="en-US" dirty="0">
              <a:solidFill>
                <a:srgbClr val="5DA096"/>
              </a:solidFill>
            </a:endParaRPr>
          </a:p>
        </p:txBody>
      </p:sp>
      <p:pic>
        <p:nvPicPr>
          <p:cNvPr id="6146" name="Picture 2" descr="C:\Users\pamela\Desktop\II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44133" y="2104435"/>
            <a:ext cx="1343842" cy="174596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AutoShape 4" descr="https://static.wixstatic.com/media/10c789_604ca90f936942cbae1c90eb814e1418~mv2_d_2800_1700_s_2.jpg/v1/crop/x_47,y_37,w_2497,h_1397/fill/w_149,h_85,al_c,q_80,usm_0.66_1.00_0.01/10c789_604ca90f936942cbae1c90eb814e1418~mv2_d_2800_1700_s_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static.wixstatic.com/media/10c789_604ca90f936942cbae1c90eb814e1418~mv2_d_2800_1700_s_2.jpg/v1/crop/x_47,y_37,w_2497,h_1397/fill/w_149,h_85,al_c,q_80,usm_0.66_1.00_0.01/10c789_604ca90f936942cbae1c90eb814e1418~mv2_d_2800_1700_s_2.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https://static.wixstatic.com/media/10c789_604ca90f936942cbae1c90eb814e1418~mv2_d_2800_1700_s_2.jpg/v1/crop/x_47,y_37,w_2497,h_1397/fill/w_149,h_85,al_c,q_80,usm_0.66_1.00_0.01/10c789_604ca90f936942cbae1c90eb814e1418~mv2_d_2800_1700_s_2.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https://static.wixstatic.com/media/10c789_604ca90f936942cbae1c90eb814e1418~mv2_d_2800_1700_s_2.jpg/v1/crop/x_47,y_37,w_2497,h_1397/fill/w_149,h_85,al_c,q_80,usm_0.66_1.00_0.01/10c789_604ca90f936942cbae1c90eb814e1418~mv2_d_2800_1700_s_2.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https://static.wixstatic.com/media/10c789_604ca90f936942cbae1c90eb814e1418~mv2_d_2800_1700_s_2.jpg/v1/crop/x_47,y_37,w_2497,h_1397/fill/w_149,h_85,al_c,q_80,usm_0.66_1.00_0.01/10c789_604ca90f936942cbae1c90eb814e1418~mv2_d_2800_1700_s_2.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7" name="Picture 13" descr="C:\Users\pamela\Desktop\Summary Data Collection Form.PN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6908" y="4800600"/>
            <a:ext cx="2744605" cy="15813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211666"/>
            <a:ext cx="7543800" cy="1143000"/>
          </a:xfrm>
        </p:spPr>
        <p:txBody>
          <a:bodyPr/>
          <a:lstStyle/>
          <a:p>
            <a:r>
              <a:rPr lang="en-US" dirty="0" smtClean="0">
                <a:solidFill>
                  <a:schemeClr val="bg1"/>
                </a:solidFill>
              </a:rPr>
              <a:t>Documentation Retention</a:t>
            </a:r>
            <a:endParaRPr lang="en-US" dirty="0">
              <a:solidFill>
                <a:schemeClr val="bg1"/>
              </a:solidFill>
            </a:endParaRPr>
          </a:p>
        </p:txBody>
      </p:sp>
      <p:graphicFrame>
        <p:nvGraphicFramePr>
          <p:cNvPr id="5" name="Diagram 4"/>
          <p:cNvGraphicFramePr/>
          <p:nvPr>
            <p:extLst>
              <p:ext uri="{D42A27DB-BD31-4B8C-83A1-F6EECF244321}">
                <p14:modId xmlns:p14="http://schemas.microsoft.com/office/powerpoint/2010/main" val="2271520403"/>
              </p:ext>
            </p:extLst>
          </p:nvPr>
        </p:nvGraphicFramePr>
        <p:xfrm>
          <a:off x="4347714" y="1539240"/>
          <a:ext cx="4624836" cy="4740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extLst>
              <p:ext uri="{D42A27DB-BD31-4B8C-83A1-F6EECF244321}">
                <p14:modId xmlns:p14="http://schemas.microsoft.com/office/powerpoint/2010/main" val="1434482394"/>
              </p:ext>
            </p:extLst>
          </p:nvPr>
        </p:nvGraphicFramePr>
        <p:xfrm>
          <a:off x="561976" y="1630362"/>
          <a:ext cx="2990849" cy="1482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457200" y="1809552"/>
            <a:ext cx="6019800" cy="1631216"/>
          </a:xfrm>
          <a:prstGeom prst="rect">
            <a:avLst/>
          </a:prstGeom>
          <a:noFill/>
        </p:spPr>
        <p:txBody>
          <a:bodyPr wrap="square" rtlCol="0">
            <a:spAutoFit/>
          </a:bodyPr>
          <a:lstStyle/>
          <a:p>
            <a:pPr marL="342900" indent="-342900">
              <a:buClr>
                <a:srgbClr val="5DA096"/>
              </a:buClr>
              <a:buFont typeface="Arial" pitchFamily="34" charset="0"/>
              <a:buChar char="•"/>
            </a:pPr>
            <a:r>
              <a:rPr lang="en-US" sz="2800" dirty="0" smtClean="0"/>
              <a:t>Keep all of the Forms Stored Together</a:t>
            </a:r>
          </a:p>
          <a:p>
            <a:pPr marL="342900" indent="-342900">
              <a:buClr>
                <a:srgbClr val="5DA096"/>
              </a:buClr>
              <a:buFont typeface="Arial" pitchFamily="34" charset="0"/>
              <a:buChar char="•"/>
            </a:pPr>
            <a:endParaRPr lang="en-US" sz="800" dirty="0" smtClean="0"/>
          </a:p>
          <a:p>
            <a:pPr marL="342900" indent="-342900">
              <a:buClr>
                <a:srgbClr val="5DA096"/>
              </a:buClr>
              <a:buFont typeface="Arial" pitchFamily="34" charset="0"/>
              <a:buChar char="•"/>
            </a:pPr>
            <a:endParaRPr lang="en-US" sz="800" dirty="0" smtClean="0"/>
          </a:p>
          <a:p>
            <a:pPr marL="342900" indent="-342900">
              <a:buClr>
                <a:srgbClr val="5DA096"/>
              </a:buClr>
              <a:buFont typeface="Arial" pitchFamily="34" charset="0"/>
              <a:buChar char="•"/>
            </a:pPr>
            <a:r>
              <a:rPr lang="en-US" sz="2800" dirty="0" smtClean="0"/>
              <a:t>Forms stay at the school where the incident occurred.</a:t>
            </a:r>
            <a:endParaRPr lang="en-US" sz="2800" dirty="0"/>
          </a:p>
        </p:txBody>
      </p:sp>
      <p:sp>
        <p:nvSpPr>
          <p:cNvPr id="4" name="TextBox 3"/>
          <p:cNvSpPr txBox="1"/>
          <p:nvPr/>
        </p:nvSpPr>
        <p:spPr>
          <a:xfrm>
            <a:off x="6629400" y="2394327"/>
            <a:ext cx="2057400" cy="369332"/>
          </a:xfrm>
          <a:prstGeom prst="rect">
            <a:avLst/>
          </a:prstGeom>
          <a:noFill/>
        </p:spPr>
        <p:txBody>
          <a:bodyPr wrap="square" rtlCol="0">
            <a:spAutoFit/>
          </a:bodyPr>
          <a:lstStyle/>
          <a:p>
            <a:endParaRPr lang="en-US" dirty="0"/>
          </a:p>
        </p:txBody>
      </p:sp>
      <p:sp>
        <p:nvSpPr>
          <p:cNvPr id="6" name="TextBox 5"/>
          <p:cNvSpPr txBox="1"/>
          <p:nvPr/>
        </p:nvSpPr>
        <p:spPr>
          <a:xfrm>
            <a:off x="457200" y="4343400"/>
            <a:ext cx="3962400" cy="1384995"/>
          </a:xfrm>
          <a:prstGeom prst="rect">
            <a:avLst/>
          </a:prstGeom>
          <a:noFill/>
        </p:spPr>
        <p:txBody>
          <a:bodyPr wrap="square" rtlCol="0">
            <a:spAutoFit/>
          </a:bodyPr>
          <a:lstStyle/>
          <a:p>
            <a:r>
              <a:rPr lang="en-US" sz="2800" dirty="0" smtClean="0"/>
              <a:t>Reports are to be kept until the youngest person involved is 27 years old.*</a:t>
            </a:r>
            <a:endParaRPr lang="en-US" sz="2800" dirty="0"/>
          </a:p>
        </p:txBody>
      </p:sp>
      <p:sp>
        <p:nvSpPr>
          <p:cNvPr id="7" name="TextBox 6"/>
          <p:cNvSpPr txBox="1"/>
          <p:nvPr/>
        </p:nvSpPr>
        <p:spPr>
          <a:xfrm>
            <a:off x="381000" y="5867400"/>
            <a:ext cx="4419600" cy="369332"/>
          </a:xfrm>
          <a:prstGeom prst="rect">
            <a:avLst/>
          </a:prstGeom>
          <a:noFill/>
        </p:spPr>
        <p:txBody>
          <a:bodyPr wrap="square" rtlCol="0">
            <a:spAutoFit/>
          </a:bodyPr>
          <a:lstStyle/>
          <a:p>
            <a:r>
              <a:rPr lang="en-US" dirty="0" smtClean="0"/>
              <a:t>*</a:t>
            </a:r>
            <a:r>
              <a:rPr lang="en-US" sz="1400" dirty="0" smtClean="0"/>
              <a:t>Records Retention and Disposition Schedule ED-1</a:t>
            </a:r>
            <a:endParaRPr lang="en-US" sz="1400" dirty="0"/>
          </a:p>
        </p:txBody>
      </p:sp>
    </p:spTree>
    <p:extLst>
      <p:ext uri="{BB962C8B-B14F-4D97-AF65-F5344CB8AC3E}">
        <p14:creationId xmlns:p14="http://schemas.microsoft.com/office/powerpoint/2010/main" val="24271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2303"/>
            <a:ext cx="7391400" cy="1143000"/>
          </a:xfrm>
        </p:spPr>
        <p:txBody>
          <a:bodyPr>
            <a:normAutofit/>
          </a:bodyPr>
          <a:lstStyle/>
          <a:p>
            <a:r>
              <a:rPr lang="en-US" dirty="0" smtClean="0">
                <a:solidFill>
                  <a:schemeClr val="bg1"/>
                </a:solidFill>
              </a:rPr>
              <a:t>Technical vs. Adaptive Solutions</a:t>
            </a:r>
            <a:endParaRPr lang="en-US" dirty="0">
              <a:solidFill>
                <a:schemeClr val="bg1"/>
              </a:solidFill>
            </a:endParaRPr>
          </a:p>
        </p:txBody>
      </p:sp>
      <p:sp>
        <p:nvSpPr>
          <p:cNvPr id="3" name="Text Placeholder 2"/>
          <p:cNvSpPr>
            <a:spLocks noGrp="1"/>
          </p:cNvSpPr>
          <p:nvPr>
            <p:ph type="body" idx="1"/>
          </p:nvPr>
        </p:nvSpPr>
        <p:spPr>
          <a:ln>
            <a:solidFill>
              <a:schemeClr val="accent1"/>
            </a:solidFill>
          </a:ln>
        </p:spPr>
        <p:txBody>
          <a:bodyPr/>
          <a:lstStyle/>
          <a:p>
            <a:pPr algn="ctr"/>
            <a:r>
              <a:rPr lang="en-US" dirty="0" smtClean="0"/>
              <a:t>Technical Solutions	</a:t>
            </a:r>
            <a:endParaRPr lang="en-US" dirty="0"/>
          </a:p>
        </p:txBody>
      </p:sp>
      <p:sp>
        <p:nvSpPr>
          <p:cNvPr id="4" name="Content Placeholder 3"/>
          <p:cNvSpPr>
            <a:spLocks noGrp="1"/>
          </p:cNvSpPr>
          <p:nvPr>
            <p:ph sz="half" idx="2"/>
          </p:nvPr>
        </p:nvSpPr>
        <p:spPr>
          <a:ln>
            <a:solidFill>
              <a:schemeClr val="accent1"/>
            </a:solidFill>
          </a:ln>
        </p:spPr>
        <p:txBody>
          <a:bodyPr>
            <a:normAutofit/>
          </a:bodyPr>
          <a:lstStyle/>
          <a:p>
            <a:pPr>
              <a:spcBef>
                <a:spcPts val="600"/>
              </a:spcBef>
              <a:spcAft>
                <a:spcPts val="900"/>
              </a:spcAft>
            </a:pPr>
            <a:r>
              <a:rPr lang="en-US" sz="2200" dirty="0" smtClean="0"/>
              <a:t>Fixing or improving the current system</a:t>
            </a:r>
          </a:p>
          <a:p>
            <a:pPr>
              <a:spcAft>
                <a:spcPts val="900"/>
              </a:spcAft>
            </a:pPr>
            <a:r>
              <a:rPr lang="en-US" sz="2200" dirty="0" smtClean="0"/>
              <a:t>Involve processes and procedures</a:t>
            </a:r>
          </a:p>
          <a:p>
            <a:pPr>
              <a:spcAft>
                <a:spcPts val="900"/>
              </a:spcAft>
            </a:pPr>
            <a:r>
              <a:rPr lang="en-US" sz="2200" dirty="0" smtClean="0"/>
              <a:t>Use </a:t>
            </a:r>
            <a:r>
              <a:rPr lang="en-US" sz="2200" dirty="0"/>
              <a:t>solutions that have worked for similar </a:t>
            </a:r>
            <a:r>
              <a:rPr lang="en-US" sz="2200" dirty="0" smtClean="0"/>
              <a:t>problems</a:t>
            </a:r>
            <a:endParaRPr lang="en-US" sz="1400" dirty="0" smtClean="0"/>
          </a:p>
          <a:p>
            <a:pPr>
              <a:spcAft>
                <a:spcPts val="900"/>
              </a:spcAft>
            </a:pPr>
            <a:r>
              <a:rPr lang="en-US" sz="2200" dirty="0" smtClean="0"/>
              <a:t>Usually a relatively quick fix</a:t>
            </a:r>
            <a:endParaRPr lang="en-US" sz="2200" dirty="0"/>
          </a:p>
          <a:p>
            <a:pPr>
              <a:spcAft>
                <a:spcPts val="900"/>
              </a:spcAft>
            </a:pPr>
            <a:r>
              <a:rPr lang="en-US" sz="2200" dirty="0"/>
              <a:t>Bring order and predictability</a:t>
            </a:r>
          </a:p>
          <a:p>
            <a:pPr>
              <a:spcAft>
                <a:spcPts val="900"/>
              </a:spcAft>
            </a:pPr>
            <a:endParaRPr lang="en-US" dirty="0"/>
          </a:p>
        </p:txBody>
      </p:sp>
      <p:sp>
        <p:nvSpPr>
          <p:cNvPr id="5" name="Text Placeholder 4"/>
          <p:cNvSpPr>
            <a:spLocks noGrp="1"/>
          </p:cNvSpPr>
          <p:nvPr>
            <p:ph type="body" sz="quarter" idx="3"/>
          </p:nvPr>
        </p:nvSpPr>
        <p:spPr>
          <a:ln>
            <a:solidFill>
              <a:schemeClr val="accent1"/>
            </a:solidFill>
          </a:ln>
        </p:spPr>
        <p:txBody>
          <a:bodyPr/>
          <a:lstStyle/>
          <a:p>
            <a:pPr algn="ctr"/>
            <a:r>
              <a:rPr lang="en-US" dirty="0" smtClean="0"/>
              <a:t>Adaptive Solutions</a:t>
            </a:r>
            <a:endParaRPr lang="en-US" dirty="0"/>
          </a:p>
        </p:txBody>
      </p:sp>
      <p:sp>
        <p:nvSpPr>
          <p:cNvPr id="6" name="Content Placeholder 5"/>
          <p:cNvSpPr>
            <a:spLocks noGrp="1"/>
          </p:cNvSpPr>
          <p:nvPr>
            <p:ph sz="quarter" idx="4"/>
          </p:nvPr>
        </p:nvSpPr>
        <p:spPr>
          <a:ln>
            <a:solidFill>
              <a:schemeClr val="accent1"/>
            </a:solidFill>
          </a:ln>
        </p:spPr>
        <p:txBody>
          <a:bodyPr>
            <a:normAutofit/>
          </a:bodyPr>
          <a:lstStyle/>
          <a:p>
            <a:pPr>
              <a:spcBef>
                <a:spcPts val="1200"/>
              </a:spcBef>
              <a:spcAft>
                <a:spcPts val="600"/>
              </a:spcAft>
            </a:pPr>
            <a:r>
              <a:rPr lang="en-US" sz="2200" dirty="0" smtClean="0"/>
              <a:t>Changing </a:t>
            </a:r>
            <a:r>
              <a:rPr lang="en-US" sz="2200" dirty="0"/>
              <a:t>hearts and </a:t>
            </a:r>
            <a:r>
              <a:rPr lang="en-US" sz="2200" dirty="0" smtClean="0"/>
              <a:t>minds</a:t>
            </a:r>
            <a:endParaRPr lang="en-US" sz="800" dirty="0"/>
          </a:p>
          <a:p>
            <a:pPr>
              <a:spcBef>
                <a:spcPts val="1200"/>
              </a:spcBef>
              <a:spcAft>
                <a:spcPts val="600"/>
              </a:spcAft>
            </a:pPr>
            <a:r>
              <a:rPr lang="en-US" sz="2200" dirty="0"/>
              <a:t>Involve people’s needs and interactions</a:t>
            </a:r>
          </a:p>
          <a:p>
            <a:pPr>
              <a:spcBef>
                <a:spcPts val="1200"/>
              </a:spcBef>
              <a:spcAft>
                <a:spcPts val="600"/>
              </a:spcAft>
            </a:pPr>
            <a:r>
              <a:rPr lang="en-US" sz="2200" dirty="0"/>
              <a:t>Require new and different ideas</a:t>
            </a:r>
          </a:p>
          <a:p>
            <a:pPr>
              <a:spcBef>
                <a:spcPts val="1200"/>
              </a:spcBef>
              <a:spcAft>
                <a:spcPts val="600"/>
              </a:spcAft>
            </a:pPr>
            <a:r>
              <a:rPr lang="en-US" sz="2200" dirty="0"/>
              <a:t>Require ongoing attention and </a:t>
            </a:r>
            <a:r>
              <a:rPr lang="en-US" sz="2200" dirty="0" smtClean="0"/>
              <a:t>analysis</a:t>
            </a:r>
          </a:p>
          <a:p>
            <a:pPr>
              <a:spcBef>
                <a:spcPts val="1200"/>
              </a:spcBef>
              <a:spcAft>
                <a:spcPts val="600"/>
              </a:spcAft>
            </a:pPr>
            <a:r>
              <a:rPr lang="en-US" sz="2200" dirty="0" smtClean="0"/>
              <a:t>Challenges the Status Quo</a:t>
            </a:r>
            <a:endParaRPr lang="en-US" sz="2200" dirty="0"/>
          </a:p>
          <a:p>
            <a:endParaRPr lang="en-US" dirty="0"/>
          </a:p>
        </p:txBody>
      </p:sp>
    </p:spTree>
    <p:extLst>
      <p:ext uri="{BB962C8B-B14F-4D97-AF65-F5344CB8AC3E}">
        <p14:creationId xmlns:p14="http://schemas.microsoft.com/office/powerpoint/2010/main" val="94352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49237"/>
            <a:ext cx="7391400" cy="1143000"/>
          </a:xfrm>
        </p:spPr>
        <p:txBody>
          <a:bodyPr>
            <a:normAutofit fontScale="90000"/>
          </a:bodyPr>
          <a:lstStyle/>
          <a:p>
            <a:r>
              <a:rPr lang="en-US" dirty="0" smtClean="0">
                <a:solidFill>
                  <a:schemeClr val="bg1"/>
                </a:solidFill>
              </a:rPr>
              <a:t>Professional Development Resource for SSEC Reporting</a:t>
            </a:r>
            <a:endParaRPr lang="en-US" dirty="0">
              <a:solidFill>
                <a:schemeClr val="bg1"/>
              </a:solidFill>
            </a:endParaRP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334" y="2184011"/>
            <a:ext cx="4690534" cy="373232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83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732" y="223836"/>
            <a:ext cx="7476067" cy="1143000"/>
          </a:xfrm>
        </p:spPr>
        <p:txBody>
          <a:bodyPr>
            <a:normAutofit/>
          </a:bodyPr>
          <a:lstStyle/>
          <a:p>
            <a:pPr algn="l"/>
            <a:r>
              <a:rPr lang="en-US" dirty="0" smtClean="0">
                <a:solidFill>
                  <a:schemeClr val="bg1"/>
                </a:solidFill>
              </a:rPr>
              <a:t>Resources for SSEC Reporting</a:t>
            </a:r>
            <a:endParaRPr lang="en-US" dirty="0">
              <a:solidFill>
                <a:schemeClr val="bg1"/>
              </a:solidFill>
            </a:endParaRPr>
          </a:p>
        </p:txBody>
      </p:sp>
      <p:sp>
        <p:nvSpPr>
          <p:cNvPr id="3" name="Content Placeholder 2"/>
          <p:cNvSpPr>
            <a:spLocks noGrp="1"/>
          </p:cNvSpPr>
          <p:nvPr>
            <p:ph sz="half" idx="1"/>
          </p:nvPr>
        </p:nvSpPr>
        <p:spPr>
          <a:xfrm>
            <a:off x="457200" y="1600201"/>
            <a:ext cx="4038600" cy="2971799"/>
          </a:xfrm>
        </p:spPr>
        <p:txBody>
          <a:bodyPr>
            <a:normAutofit fontScale="92500" lnSpcReduction="10000"/>
          </a:bodyPr>
          <a:lstStyle/>
          <a:p>
            <a:r>
              <a:rPr lang="en-US" b="1" dirty="0" smtClean="0"/>
              <a:t>Glossary</a:t>
            </a:r>
            <a:r>
              <a:rPr lang="en-US" dirty="0" smtClean="0"/>
              <a:t> </a:t>
            </a:r>
          </a:p>
          <a:p>
            <a:pPr marL="0" indent="0">
              <a:buNone/>
            </a:pPr>
            <a:endParaRPr lang="en-US" sz="2400" dirty="0" smtClean="0"/>
          </a:p>
          <a:p>
            <a:pPr marL="0" indent="0">
              <a:buNone/>
            </a:pPr>
            <a:r>
              <a:rPr lang="en-US" sz="2400" dirty="0" smtClean="0"/>
              <a:t> </a:t>
            </a:r>
          </a:p>
          <a:p>
            <a:endParaRPr lang="en-US" sz="2400" dirty="0" smtClean="0"/>
          </a:p>
          <a:p>
            <a:endParaRPr lang="en-US" sz="2400" dirty="0"/>
          </a:p>
          <a:p>
            <a:r>
              <a:rPr lang="en-US" b="1" dirty="0" smtClean="0"/>
              <a:t>Q &amp; A</a:t>
            </a:r>
            <a:endParaRPr lang="en-US" b="1" dirty="0"/>
          </a:p>
        </p:txBody>
      </p:sp>
      <p:sp>
        <p:nvSpPr>
          <p:cNvPr id="4" name="Content Placeholder 3"/>
          <p:cNvSpPr>
            <a:spLocks noGrp="1"/>
          </p:cNvSpPr>
          <p:nvPr>
            <p:ph sz="half" idx="2"/>
          </p:nvPr>
        </p:nvSpPr>
        <p:spPr>
          <a:xfrm>
            <a:off x="4648200" y="1600201"/>
            <a:ext cx="4343400" cy="3124199"/>
          </a:xfrm>
        </p:spPr>
        <p:txBody>
          <a:bodyPr>
            <a:normAutofit fontScale="92500" lnSpcReduction="10000"/>
          </a:bodyPr>
          <a:lstStyle/>
          <a:p>
            <a:r>
              <a:rPr lang="en-US" b="1" dirty="0"/>
              <a:t>SSEC Summary Data Collection Form </a:t>
            </a:r>
            <a:endParaRPr lang="en-US" b="1" dirty="0" smtClean="0"/>
          </a:p>
          <a:p>
            <a:endParaRPr lang="en-US" dirty="0"/>
          </a:p>
          <a:p>
            <a:endParaRPr lang="en-US" dirty="0" smtClean="0"/>
          </a:p>
          <a:p>
            <a:endParaRPr lang="en-US" dirty="0" smtClean="0"/>
          </a:p>
          <a:p>
            <a:endParaRPr lang="en-US" b="1" dirty="0" smtClean="0"/>
          </a:p>
          <a:p>
            <a:r>
              <a:rPr lang="en-US" b="1" dirty="0" smtClean="0"/>
              <a:t>Instructions </a:t>
            </a:r>
            <a:r>
              <a:rPr lang="en-US" b="1" dirty="0"/>
              <a:t>for </a:t>
            </a:r>
            <a:r>
              <a:rPr lang="en-US" b="1" dirty="0" smtClean="0"/>
              <a:t>SSEC Form</a:t>
            </a:r>
            <a:endParaRPr lang="en-US" b="1" dirty="0"/>
          </a:p>
        </p:txBody>
      </p:sp>
      <p:pic>
        <p:nvPicPr>
          <p:cNvPr id="7170" name="Picture 2" descr="C:\Users\pamela\Desktop\Glossary.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1939" y="1676399"/>
            <a:ext cx="1655319" cy="215900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13" descr="C:\Users\pamela\Desktop\Summary Data Collection Form.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42" t="3159" r="1594" b="3144"/>
          <a:stretch/>
        </p:blipFill>
        <p:spPr bwMode="auto">
          <a:xfrm>
            <a:off x="6146800" y="2480733"/>
            <a:ext cx="2658533" cy="148166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82909" y="2375331"/>
            <a:ext cx="1143000" cy="584775"/>
          </a:xfrm>
          <a:prstGeom prst="rect">
            <a:avLst/>
          </a:prstGeom>
          <a:noFill/>
        </p:spPr>
        <p:txBody>
          <a:bodyPr wrap="square" rtlCol="0">
            <a:spAutoFit/>
          </a:bodyPr>
          <a:lstStyle/>
          <a:p>
            <a:r>
              <a:rPr lang="en-US" sz="1600" dirty="0" smtClean="0">
                <a:solidFill>
                  <a:srgbClr val="5DA096"/>
                </a:solidFill>
              </a:rPr>
              <a:t>Click image for link</a:t>
            </a:r>
            <a:endParaRPr lang="en-US" sz="1600" dirty="0">
              <a:solidFill>
                <a:srgbClr val="5DA096"/>
              </a:solidFill>
            </a:endParaRPr>
          </a:p>
        </p:txBody>
      </p:sp>
      <p:sp>
        <p:nvSpPr>
          <p:cNvPr id="7" name="TextBox 6"/>
          <p:cNvSpPr txBox="1"/>
          <p:nvPr/>
        </p:nvSpPr>
        <p:spPr>
          <a:xfrm>
            <a:off x="4953000" y="3047205"/>
            <a:ext cx="1143000" cy="584775"/>
          </a:xfrm>
          <a:prstGeom prst="rect">
            <a:avLst/>
          </a:prstGeom>
          <a:noFill/>
        </p:spPr>
        <p:txBody>
          <a:bodyPr wrap="square" rtlCol="0">
            <a:spAutoFit/>
          </a:bodyPr>
          <a:lstStyle/>
          <a:p>
            <a:r>
              <a:rPr lang="en-US" sz="1600" dirty="0">
                <a:solidFill>
                  <a:srgbClr val="5DA096"/>
                </a:solidFill>
              </a:rPr>
              <a:t>Click image for </a:t>
            </a:r>
            <a:r>
              <a:rPr lang="en-US" sz="1600" dirty="0" smtClean="0">
                <a:solidFill>
                  <a:srgbClr val="5DA096"/>
                </a:solidFill>
              </a:rPr>
              <a:t>link</a:t>
            </a:r>
            <a:endParaRPr lang="en-US" dirty="0">
              <a:solidFill>
                <a:srgbClr val="5DA096"/>
              </a:solidFill>
            </a:endParaRPr>
          </a:p>
        </p:txBody>
      </p:sp>
      <p:pic>
        <p:nvPicPr>
          <p:cNvPr id="7171" name="Picture 3" descr="C:\Users\pamela\Desktop\SSEC Q &amp; A.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6749" y="4047067"/>
            <a:ext cx="1677298" cy="216746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99881" y="4931547"/>
            <a:ext cx="1143000" cy="584775"/>
          </a:xfrm>
          <a:prstGeom prst="rect">
            <a:avLst/>
          </a:prstGeom>
          <a:noFill/>
        </p:spPr>
        <p:txBody>
          <a:bodyPr wrap="square" rtlCol="0">
            <a:spAutoFit/>
          </a:bodyPr>
          <a:lstStyle/>
          <a:p>
            <a:r>
              <a:rPr lang="en-US" sz="1600" dirty="0">
                <a:solidFill>
                  <a:srgbClr val="5DA096"/>
                </a:solidFill>
              </a:rPr>
              <a:t>Click image for </a:t>
            </a:r>
            <a:r>
              <a:rPr lang="en-US" sz="1600" dirty="0" smtClean="0">
                <a:solidFill>
                  <a:srgbClr val="5DA096"/>
                </a:solidFill>
              </a:rPr>
              <a:t>link</a:t>
            </a:r>
            <a:endParaRPr lang="en-US" dirty="0">
              <a:solidFill>
                <a:srgbClr val="5DA096"/>
              </a:solidFill>
            </a:endParaRPr>
          </a:p>
        </p:txBody>
      </p:sp>
      <p:pic>
        <p:nvPicPr>
          <p:cNvPr id="7173" name="Picture 5" descr="C:\Users\pamela\Desktop\Instructions for SSEC Form.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1" y="4521199"/>
            <a:ext cx="1354666" cy="175467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20734" y="5202768"/>
            <a:ext cx="1143000" cy="584775"/>
          </a:xfrm>
          <a:prstGeom prst="rect">
            <a:avLst/>
          </a:prstGeom>
          <a:noFill/>
        </p:spPr>
        <p:txBody>
          <a:bodyPr wrap="square" rtlCol="0">
            <a:spAutoFit/>
          </a:bodyPr>
          <a:lstStyle/>
          <a:p>
            <a:r>
              <a:rPr lang="en-US" sz="1600" dirty="0">
                <a:solidFill>
                  <a:srgbClr val="5DA096"/>
                </a:solidFill>
              </a:rPr>
              <a:t>Click image for </a:t>
            </a:r>
            <a:r>
              <a:rPr lang="en-US" sz="1600" dirty="0" smtClean="0">
                <a:solidFill>
                  <a:srgbClr val="5DA096"/>
                </a:solidFill>
              </a:rPr>
              <a:t>link</a:t>
            </a:r>
            <a:endParaRPr lang="en-US" dirty="0">
              <a:solidFill>
                <a:srgbClr val="5DA096"/>
              </a:solidFill>
            </a:endParaRPr>
          </a:p>
        </p:txBody>
      </p:sp>
    </p:spTree>
    <p:extLst>
      <p:ext uri="{BB962C8B-B14F-4D97-AF65-F5344CB8AC3E}">
        <p14:creationId xmlns:p14="http://schemas.microsoft.com/office/powerpoint/2010/main" val="145675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normAutofit fontScale="90000"/>
          </a:bodyPr>
          <a:lstStyle/>
          <a:p>
            <a:r>
              <a:rPr lang="en-US" dirty="0" smtClean="0">
                <a:solidFill>
                  <a:schemeClr val="bg1"/>
                </a:solidFill>
              </a:rPr>
              <a:t>Using SSEC Data to Reduce Incidents</a:t>
            </a:r>
            <a:endParaRPr lang="en-US" dirty="0">
              <a:solidFill>
                <a:schemeClr val="bg1"/>
              </a:solidFill>
            </a:endParaRPr>
          </a:p>
        </p:txBody>
      </p:sp>
      <p:pic>
        <p:nvPicPr>
          <p:cNvPr id="25602" name="Picture 2" descr="C:\Users\pamela\Downloads\graphicstock-marketing-data-in-digital-tablet-and-female-hand-over-it_S8OVJ55c7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76400"/>
            <a:ext cx="4267200" cy="28448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603" name="Picture 3" descr="C:\Users\pamela\Downloads\fall-graph-on-paper_fyUod_q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768600"/>
            <a:ext cx="4206240" cy="35052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2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normAutofit fontScale="90000"/>
          </a:bodyPr>
          <a:lstStyle/>
          <a:p>
            <a:r>
              <a:rPr lang="en-US" dirty="0" smtClean="0">
                <a:solidFill>
                  <a:schemeClr val="bg1"/>
                </a:solidFill>
              </a:rPr>
              <a:t>Using SSEC Data to Reduce Incidents</a:t>
            </a:r>
            <a:endParaRPr lang="en-US" dirty="0">
              <a:solidFill>
                <a:schemeClr val="bg1"/>
              </a:solidFill>
            </a:endParaRPr>
          </a:p>
        </p:txBody>
      </p:sp>
      <p:sp>
        <p:nvSpPr>
          <p:cNvPr id="7" name="TextBox 6"/>
          <p:cNvSpPr txBox="1"/>
          <p:nvPr/>
        </p:nvSpPr>
        <p:spPr>
          <a:xfrm>
            <a:off x="838200" y="1676400"/>
            <a:ext cx="7543800" cy="4678204"/>
          </a:xfrm>
          <a:prstGeom prst="rect">
            <a:avLst/>
          </a:prstGeom>
          <a:solidFill>
            <a:srgbClr val="5DA096"/>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5400" dirty="0" smtClean="0">
                <a:solidFill>
                  <a:schemeClr val="bg1"/>
                </a:solidFill>
                <a:latin typeface="Californian FB" panose="0207040306080B030204" pitchFamily="18" charset="0"/>
              </a:rPr>
              <a:t>“Without data </a:t>
            </a:r>
          </a:p>
          <a:p>
            <a:pPr algn="ctr"/>
            <a:r>
              <a:rPr lang="en-US" sz="5400" dirty="0" smtClean="0">
                <a:solidFill>
                  <a:schemeClr val="bg1"/>
                </a:solidFill>
                <a:latin typeface="Californian FB" panose="0207040306080B030204" pitchFamily="18" charset="0"/>
              </a:rPr>
              <a:t>you’re just </a:t>
            </a:r>
          </a:p>
          <a:p>
            <a:pPr algn="ctr"/>
            <a:r>
              <a:rPr lang="en-US" sz="5400" dirty="0" smtClean="0">
                <a:solidFill>
                  <a:schemeClr val="bg1"/>
                </a:solidFill>
                <a:latin typeface="Californian FB" panose="0207040306080B030204" pitchFamily="18" charset="0"/>
              </a:rPr>
              <a:t>another person </a:t>
            </a:r>
          </a:p>
          <a:p>
            <a:pPr algn="ctr"/>
            <a:r>
              <a:rPr lang="en-US" sz="5400" dirty="0" smtClean="0">
                <a:solidFill>
                  <a:schemeClr val="bg1"/>
                </a:solidFill>
                <a:latin typeface="Californian FB" panose="0207040306080B030204" pitchFamily="18" charset="0"/>
              </a:rPr>
              <a:t>with an opinion.”</a:t>
            </a:r>
          </a:p>
          <a:p>
            <a:pPr algn="r"/>
            <a:endParaRPr lang="en-US" sz="2800" dirty="0" smtClean="0"/>
          </a:p>
          <a:p>
            <a:pPr algn="r"/>
            <a:r>
              <a:rPr lang="en-US" dirty="0" smtClean="0"/>
              <a:t>W. Edwards Deming,</a:t>
            </a:r>
          </a:p>
          <a:p>
            <a:pPr algn="r"/>
            <a:r>
              <a:rPr lang="en-US" dirty="0" smtClean="0"/>
              <a:t>Data Scientist</a:t>
            </a:r>
          </a:p>
          <a:p>
            <a:endParaRPr lang="en-US" dirty="0"/>
          </a:p>
        </p:txBody>
      </p:sp>
    </p:spTree>
    <p:extLst>
      <p:ext uri="{BB962C8B-B14F-4D97-AF65-F5344CB8AC3E}">
        <p14:creationId xmlns:p14="http://schemas.microsoft.com/office/powerpoint/2010/main" val="140364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456" y="203199"/>
            <a:ext cx="7579743" cy="1143000"/>
          </a:xfrm>
        </p:spPr>
        <p:txBody>
          <a:bodyPr/>
          <a:lstStyle/>
          <a:p>
            <a:pPr algn="l"/>
            <a:r>
              <a:rPr lang="en-US" dirty="0">
                <a:solidFill>
                  <a:schemeClr val="bg1"/>
                </a:solidFill>
              </a:rPr>
              <a:t>Scenarios</a:t>
            </a:r>
          </a:p>
        </p:txBody>
      </p:sp>
      <p:pic>
        <p:nvPicPr>
          <p:cNvPr id="2052" name="Picture 4" descr="C:\Users\pamela\AppData\Local\Microsoft\Windows\Temporary Internet Files\Content.IE5\U8UW1OIZ\ICCE_Illinois_School_Bu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0" y="3657600"/>
            <a:ext cx="3654014" cy="242649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C:\Users\pamela\AppData\Local\Microsoft\Windows\Temporary Internet Files\Content.IE5\ERX1IWL7\Students%27_Cafeteria_at_Area_1%2C_University_of_Tsukub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62200"/>
            <a:ext cx="3886200" cy="291465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5" name="Picture 7" descr="C:\Users\pamela\AppData\Local\Microsoft\Windows\Temporary Internet Files\Content.IE5\ERX1IWL7\bully-bravad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600200"/>
            <a:ext cx="2197747" cy="183145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4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229600" cy="2895600"/>
          </a:xfrm>
        </p:spPr>
        <p:txBody>
          <a:bodyPr>
            <a:noAutofit/>
          </a:bodyPr>
          <a:lstStyle/>
          <a:p>
            <a:pPr marL="0" indent="0">
              <a:buNone/>
            </a:pPr>
            <a:r>
              <a:rPr lang="en-US" sz="3600" b="1" dirty="0" smtClean="0"/>
              <a:t>Legislative Intent: </a:t>
            </a:r>
            <a:r>
              <a:rPr lang="en-US" sz="2800" dirty="0" smtClean="0"/>
              <a:t>“… </a:t>
            </a:r>
            <a:r>
              <a:rPr lang="en-US" sz="2400" dirty="0" smtClean="0"/>
              <a:t>To afford all students in public schools an environment free of discrimination and harassment.  The purpose of this … is to </a:t>
            </a:r>
            <a:r>
              <a:rPr lang="en-US" sz="4400" b="1" dirty="0" smtClean="0">
                <a:solidFill>
                  <a:srgbClr val="FF0000"/>
                </a:solidFill>
              </a:rPr>
              <a:t>foster civility</a:t>
            </a:r>
            <a:r>
              <a:rPr lang="en-US" sz="2800" b="1" dirty="0" smtClean="0">
                <a:solidFill>
                  <a:srgbClr val="FF0000"/>
                </a:solidFill>
              </a:rPr>
              <a:t> </a:t>
            </a:r>
            <a:r>
              <a:rPr lang="en-US" sz="2400" dirty="0" smtClean="0"/>
              <a:t>in public schools and to </a:t>
            </a:r>
            <a:r>
              <a:rPr lang="en-US" sz="4400" b="1" dirty="0" smtClean="0">
                <a:solidFill>
                  <a:srgbClr val="FF0000"/>
                </a:solidFill>
              </a:rPr>
              <a:t>prevent and prohibit </a:t>
            </a:r>
            <a:r>
              <a:rPr lang="en-US" sz="2400" dirty="0" smtClean="0"/>
              <a:t>conduct which is inconsistent with a school’s educational mission.”</a:t>
            </a:r>
            <a:endParaRPr lang="en-US" sz="2400" dirty="0"/>
          </a:p>
        </p:txBody>
      </p:sp>
      <p:sp>
        <p:nvSpPr>
          <p:cNvPr id="3" name="Title 2"/>
          <p:cNvSpPr>
            <a:spLocks noGrp="1"/>
          </p:cNvSpPr>
          <p:nvPr>
            <p:ph type="title"/>
          </p:nvPr>
        </p:nvSpPr>
        <p:spPr>
          <a:xfrm>
            <a:off x="1261532" y="228600"/>
            <a:ext cx="7577667" cy="990600"/>
          </a:xfrm>
        </p:spPr>
        <p:txBody>
          <a:bodyPr>
            <a:normAutofit/>
          </a:bodyPr>
          <a:lstStyle/>
          <a:p>
            <a:r>
              <a:rPr lang="en-US" sz="4000" dirty="0" smtClean="0">
                <a:solidFill>
                  <a:schemeClr val="bg1"/>
                </a:solidFill>
              </a:rPr>
              <a:t>DASA and Preventing Incidents</a:t>
            </a:r>
            <a:endParaRPr lang="en-US" sz="4000" dirty="0">
              <a:solidFill>
                <a:schemeClr val="bg1"/>
              </a:solidFill>
            </a:endParaRPr>
          </a:p>
        </p:txBody>
      </p:sp>
      <p:sp>
        <p:nvSpPr>
          <p:cNvPr id="4" name="TextBox 3"/>
          <p:cNvSpPr txBox="1"/>
          <p:nvPr/>
        </p:nvSpPr>
        <p:spPr>
          <a:xfrm>
            <a:off x="838200" y="5658935"/>
            <a:ext cx="2895600" cy="369332"/>
          </a:xfrm>
          <a:prstGeom prst="rect">
            <a:avLst/>
          </a:prstGeom>
          <a:noFill/>
        </p:spPr>
        <p:txBody>
          <a:bodyPr wrap="square" rtlCol="0">
            <a:spAutoFit/>
          </a:bodyPr>
          <a:lstStyle/>
          <a:p>
            <a:r>
              <a:rPr lang="en-US" dirty="0" smtClean="0"/>
              <a:t>Ed. Law Article 2 Section 10</a:t>
            </a:r>
            <a:endParaRPr lang="en-US" dirty="0"/>
          </a:p>
        </p:txBody>
      </p:sp>
    </p:spTree>
    <p:extLst>
      <p:ext uri="{BB962C8B-B14F-4D97-AF65-F5344CB8AC3E}">
        <p14:creationId xmlns:p14="http://schemas.microsoft.com/office/powerpoint/2010/main" val="209621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How can DASA Implementation Prevent Incidents?</a:t>
            </a:r>
            <a:endParaRPr lang="en-US" dirty="0">
              <a:solidFill>
                <a:schemeClr val="bg1"/>
              </a:solidFill>
            </a:endParaRPr>
          </a:p>
        </p:txBody>
      </p:sp>
      <p:sp>
        <p:nvSpPr>
          <p:cNvPr id="3" name="Content Placeholder 2"/>
          <p:cNvSpPr>
            <a:spLocks noGrp="1"/>
          </p:cNvSpPr>
          <p:nvPr>
            <p:ph idx="1"/>
          </p:nvPr>
        </p:nvSpPr>
        <p:spPr>
          <a:xfrm>
            <a:off x="457200" y="1524000"/>
            <a:ext cx="8229600" cy="4343400"/>
          </a:xfrm>
        </p:spPr>
        <p:txBody>
          <a:bodyPr>
            <a:normAutofit/>
          </a:bodyPr>
          <a:lstStyle/>
          <a:p>
            <a:pPr marL="0" indent="0" algn="ctr">
              <a:buNone/>
            </a:pPr>
            <a:r>
              <a:rPr lang="en-US" sz="3600" b="1" dirty="0" smtClean="0"/>
              <a:t>DASA Legislation </a:t>
            </a:r>
          </a:p>
          <a:p>
            <a:pPr marL="0" indent="0" algn="ctr">
              <a:buNone/>
            </a:pPr>
            <a:endParaRPr lang="en-US" sz="1600" dirty="0" smtClean="0"/>
          </a:p>
          <a:p>
            <a:r>
              <a:rPr lang="en-US" sz="2400" dirty="0" smtClean="0"/>
              <a:t>Require the school … to take prompt actions reasonably calculated to … </a:t>
            </a:r>
            <a:r>
              <a:rPr lang="en-US" sz="4400" b="1" dirty="0" smtClean="0">
                <a:solidFill>
                  <a:srgbClr val="FF0000"/>
                </a:solidFill>
              </a:rPr>
              <a:t>create a more positive school culture and climate</a:t>
            </a:r>
            <a:r>
              <a:rPr lang="en-US" sz="2400" dirty="0" smtClean="0"/>
              <a:t> …</a:t>
            </a:r>
          </a:p>
          <a:p>
            <a:endParaRPr lang="en-US" sz="1200" dirty="0" smtClean="0"/>
          </a:p>
          <a:p>
            <a:r>
              <a:rPr lang="en-US" sz="2400" dirty="0" smtClean="0"/>
              <a:t>Include a </a:t>
            </a:r>
            <a:r>
              <a:rPr lang="en-US" sz="4400" b="1" dirty="0" smtClean="0">
                <a:solidFill>
                  <a:srgbClr val="FF0000"/>
                </a:solidFill>
              </a:rPr>
              <a:t>school strategy to prevent</a:t>
            </a:r>
            <a:r>
              <a:rPr lang="en-US" sz="2400" dirty="0" smtClean="0"/>
              <a:t> harassment, bullying and discrimination</a:t>
            </a:r>
            <a:endParaRPr lang="en-US" sz="2400" dirty="0"/>
          </a:p>
        </p:txBody>
      </p:sp>
      <p:sp>
        <p:nvSpPr>
          <p:cNvPr id="4" name="TextBox 3"/>
          <p:cNvSpPr txBox="1"/>
          <p:nvPr/>
        </p:nvSpPr>
        <p:spPr>
          <a:xfrm>
            <a:off x="1524000" y="5867400"/>
            <a:ext cx="7315200" cy="584775"/>
          </a:xfrm>
          <a:prstGeom prst="rect">
            <a:avLst/>
          </a:prstGeom>
          <a:noFill/>
        </p:spPr>
        <p:txBody>
          <a:bodyPr wrap="square" rtlCol="0">
            <a:spAutoFit/>
          </a:bodyPr>
          <a:lstStyle/>
          <a:p>
            <a:r>
              <a:rPr lang="en-US" sz="1600" dirty="0" smtClean="0"/>
              <a:t>NYS Law Article 2 Chapter 13 1 (e) (</a:t>
            </a:r>
            <a:r>
              <a:rPr lang="en-US" sz="1600" dirty="0"/>
              <a:t>g) </a:t>
            </a:r>
            <a:r>
              <a:rPr lang="en-US" sz="1600" dirty="0">
                <a:hlinkClick r:id="rId2"/>
              </a:rPr>
              <a:t>https://</a:t>
            </a:r>
            <a:r>
              <a:rPr lang="en-US" sz="1600" dirty="0" smtClean="0">
                <a:hlinkClick r:id="rId2"/>
              </a:rPr>
              <a:t>www.lawserver.com/law/state/new-york/ny-laws/new_york_laws_education_title_1_article_2</a:t>
            </a:r>
            <a:r>
              <a:rPr lang="en-US" sz="1600" dirty="0" smtClean="0"/>
              <a:t> </a:t>
            </a:r>
            <a:endParaRPr lang="en-US" sz="1600" dirty="0"/>
          </a:p>
        </p:txBody>
      </p:sp>
    </p:spTree>
    <p:extLst>
      <p:ext uri="{BB962C8B-B14F-4D97-AF65-F5344CB8AC3E}">
        <p14:creationId xmlns:p14="http://schemas.microsoft.com/office/powerpoint/2010/main" val="7332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ela\Desktop\Video demonstrating positive and negative school clim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67" y="1447800"/>
            <a:ext cx="7582959" cy="43154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6667" y="5867400"/>
            <a:ext cx="7611533" cy="492443"/>
          </a:xfrm>
          <a:prstGeom prst="rect">
            <a:avLst/>
          </a:prstGeom>
          <a:noFill/>
        </p:spPr>
        <p:txBody>
          <a:bodyPr wrap="square" rtlCol="0">
            <a:spAutoFit/>
          </a:bodyPr>
          <a:lstStyle/>
          <a:p>
            <a:r>
              <a:rPr lang="en-US" sz="1400" dirty="0">
                <a:hlinkClick r:id="rId3"/>
              </a:rPr>
              <a:t>https://</a:t>
            </a:r>
            <a:r>
              <a:rPr lang="en-US" sz="1400" dirty="0" smtClean="0">
                <a:hlinkClick r:id="rId3"/>
              </a:rPr>
              <a:t>www.youtube.com/watch?v=VxyxywShewI</a:t>
            </a:r>
            <a:endParaRPr lang="en-US" sz="1400" dirty="0" smtClean="0"/>
          </a:p>
          <a:p>
            <a:endParaRPr lang="en-US" sz="1200" dirty="0" smtClean="0"/>
          </a:p>
        </p:txBody>
      </p:sp>
      <p:sp>
        <p:nvSpPr>
          <p:cNvPr id="3" name="Title 2"/>
          <p:cNvSpPr>
            <a:spLocks noGrp="1"/>
          </p:cNvSpPr>
          <p:nvPr>
            <p:ph type="title"/>
          </p:nvPr>
        </p:nvSpPr>
        <p:spPr>
          <a:xfrm>
            <a:off x="1176866" y="215369"/>
            <a:ext cx="7509933" cy="1143000"/>
          </a:xfrm>
        </p:spPr>
        <p:txBody>
          <a:bodyPr/>
          <a:lstStyle/>
          <a:p>
            <a:pPr algn="l"/>
            <a:r>
              <a:rPr lang="en-US" dirty="0">
                <a:solidFill>
                  <a:schemeClr val="bg1"/>
                </a:solidFill>
              </a:rPr>
              <a:t>School Climate</a:t>
            </a:r>
            <a:endParaRPr lang="en-US" dirty="0"/>
          </a:p>
        </p:txBody>
      </p:sp>
    </p:spTree>
    <p:extLst>
      <p:ext uri="{BB962C8B-B14F-4D97-AF65-F5344CB8AC3E}">
        <p14:creationId xmlns:p14="http://schemas.microsoft.com/office/powerpoint/2010/main" val="41833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normAutofit/>
          </a:bodyPr>
          <a:lstStyle/>
          <a:p>
            <a:r>
              <a:rPr lang="en-US" dirty="0" smtClean="0">
                <a:solidFill>
                  <a:schemeClr val="bg1"/>
                </a:solidFill>
              </a:rPr>
              <a:t>Domains of School Climate</a:t>
            </a:r>
            <a:endParaRPr lang="en-US" dirty="0">
              <a:solidFill>
                <a:schemeClr val="bg1"/>
              </a:solidFill>
            </a:endParaRPr>
          </a:p>
        </p:txBody>
      </p:sp>
      <p:sp>
        <p:nvSpPr>
          <p:cNvPr id="3" name="Content Placeholder 2"/>
          <p:cNvSpPr>
            <a:spLocks noGrp="1"/>
          </p:cNvSpPr>
          <p:nvPr>
            <p:ph idx="1"/>
          </p:nvPr>
        </p:nvSpPr>
        <p:spPr>
          <a:xfrm>
            <a:off x="457200" y="1524000"/>
            <a:ext cx="8229600" cy="4800600"/>
          </a:xfrm>
        </p:spPr>
        <p:txBody>
          <a:bodyPr>
            <a:normAutofit lnSpcReduction="10000"/>
          </a:bodyPr>
          <a:lstStyle/>
          <a:p>
            <a:r>
              <a:rPr lang="en-US" sz="3900" b="1" dirty="0" smtClean="0"/>
              <a:t>Engagement: </a:t>
            </a:r>
            <a:r>
              <a:rPr lang="en-US" sz="3500" dirty="0" smtClean="0"/>
              <a:t>includes relationships, respect for diversity, and school participation</a:t>
            </a:r>
          </a:p>
          <a:p>
            <a:endParaRPr lang="en-US" sz="1600" dirty="0"/>
          </a:p>
          <a:p>
            <a:r>
              <a:rPr lang="en-US" sz="3900" b="1" dirty="0" smtClean="0"/>
              <a:t>Safety: </a:t>
            </a:r>
            <a:r>
              <a:rPr lang="en-US" sz="3500" dirty="0" smtClean="0"/>
              <a:t>includes emotional and physical safety and reduction of substance abuse</a:t>
            </a:r>
          </a:p>
          <a:p>
            <a:endParaRPr lang="en-US" sz="1600" dirty="0"/>
          </a:p>
          <a:p>
            <a:r>
              <a:rPr lang="en-US" sz="3900" b="1" dirty="0" smtClean="0"/>
              <a:t>Environment:</a:t>
            </a:r>
            <a:r>
              <a:rPr lang="en-US" sz="3900" dirty="0" smtClean="0"/>
              <a:t> </a:t>
            </a:r>
            <a:r>
              <a:rPr lang="en-US" dirty="0" smtClean="0"/>
              <a:t>includes the physical, academic, and disciplinary environments and wellness</a:t>
            </a:r>
            <a:endParaRPr lang="en-US" dirty="0"/>
          </a:p>
        </p:txBody>
      </p:sp>
    </p:spTree>
    <p:extLst>
      <p:ext uri="{BB962C8B-B14F-4D97-AF65-F5344CB8AC3E}">
        <p14:creationId xmlns:p14="http://schemas.microsoft.com/office/powerpoint/2010/main" val="164284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828800"/>
            <a:ext cx="7238999" cy="4419600"/>
          </a:xfrm>
        </p:spPr>
      </p:pic>
      <p:sp>
        <p:nvSpPr>
          <p:cNvPr id="5" name="TextBox 4"/>
          <p:cNvSpPr txBox="1"/>
          <p:nvPr/>
        </p:nvSpPr>
        <p:spPr>
          <a:xfrm>
            <a:off x="2209800" y="5943600"/>
            <a:ext cx="5486400" cy="523220"/>
          </a:xfrm>
          <a:prstGeom prst="rect">
            <a:avLst/>
          </a:prstGeom>
          <a:noFill/>
        </p:spPr>
        <p:txBody>
          <a:bodyPr wrap="square" rtlCol="0">
            <a:spAutoFit/>
          </a:bodyPr>
          <a:lstStyle/>
          <a:p>
            <a:r>
              <a:rPr lang="en-US" sz="1400" dirty="0" smtClean="0"/>
              <a:t>National Center on Safe Supportive Learning Environments </a:t>
            </a:r>
            <a:r>
              <a:rPr lang="en-US" sz="1400" dirty="0" smtClean="0">
                <a:hlinkClick r:id="rId4"/>
              </a:rPr>
              <a:t>https</a:t>
            </a:r>
            <a:r>
              <a:rPr lang="en-US" sz="1400" dirty="0">
                <a:hlinkClick r:id="rId4"/>
              </a:rPr>
              <a:t>://</a:t>
            </a:r>
            <a:r>
              <a:rPr lang="en-US" sz="1400" dirty="0" smtClean="0">
                <a:hlinkClick r:id="rId4"/>
              </a:rPr>
              <a:t>safesupportivelearning.ed.gov/edscls/measures</a:t>
            </a:r>
            <a:r>
              <a:rPr lang="en-US" sz="1400" dirty="0" smtClean="0"/>
              <a:t> </a:t>
            </a:r>
            <a:endParaRPr lang="en-US" sz="1400" dirty="0"/>
          </a:p>
        </p:txBody>
      </p:sp>
      <p:sp>
        <p:nvSpPr>
          <p:cNvPr id="6" name="TextBox 5"/>
          <p:cNvSpPr txBox="1"/>
          <p:nvPr/>
        </p:nvSpPr>
        <p:spPr>
          <a:xfrm>
            <a:off x="2713255" y="1542365"/>
            <a:ext cx="3678251" cy="646331"/>
          </a:xfrm>
          <a:prstGeom prst="rect">
            <a:avLst/>
          </a:prstGeom>
          <a:noFill/>
        </p:spPr>
        <p:txBody>
          <a:bodyPr wrap="none" rtlCol="0">
            <a:spAutoFit/>
          </a:bodyPr>
          <a:lstStyle/>
          <a:p>
            <a:pPr algn="ctr"/>
            <a:r>
              <a:rPr lang="en-US" b="1" dirty="0" smtClean="0"/>
              <a:t>US Department of Education (USDE) </a:t>
            </a:r>
          </a:p>
          <a:p>
            <a:pPr algn="ctr"/>
            <a:r>
              <a:rPr lang="en-US" b="1" dirty="0" smtClean="0"/>
              <a:t>School Climate Surveys</a:t>
            </a:r>
            <a:endParaRPr lang="en-US" b="1" dirty="0"/>
          </a:p>
        </p:txBody>
      </p:sp>
      <p:sp>
        <p:nvSpPr>
          <p:cNvPr id="2" name="Title 1"/>
          <p:cNvSpPr>
            <a:spLocks noGrp="1"/>
          </p:cNvSpPr>
          <p:nvPr>
            <p:ph type="title"/>
          </p:nvPr>
        </p:nvSpPr>
        <p:spPr>
          <a:xfrm>
            <a:off x="1329266" y="431796"/>
            <a:ext cx="7337913" cy="739211"/>
          </a:xfrm>
        </p:spPr>
        <p:txBody>
          <a:bodyPr>
            <a:noAutofit/>
          </a:bodyPr>
          <a:lstStyle/>
          <a:p>
            <a:r>
              <a:rPr lang="en-US" dirty="0" smtClean="0">
                <a:solidFill>
                  <a:schemeClr val="bg1"/>
                </a:solidFill>
              </a:rPr>
              <a:t>Domains of School Climate</a:t>
            </a:r>
            <a:endParaRPr lang="en-US" dirty="0"/>
          </a:p>
        </p:txBody>
      </p:sp>
    </p:spTree>
    <p:extLst>
      <p:ext uri="{BB962C8B-B14F-4D97-AF65-F5344CB8AC3E}">
        <p14:creationId xmlns:p14="http://schemas.microsoft.com/office/powerpoint/2010/main" val="105868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23836"/>
            <a:ext cx="7450667" cy="1143000"/>
          </a:xfrm>
        </p:spPr>
        <p:txBody>
          <a:bodyPr/>
          <a:lstStyle/>
          <a:p>
            <a:r>
              <a:rPr lang="en-US" dirty="0" smtClean="0">
                <a:solidFill>
                  <a:schemeClr val="bg1"/>
                </a:solidFill>
              </a:rPr>
              <a:t>Leadership</a:t>
            </a:r>
            <a:endParaRPr lang="en-US" dirty="0">
              <a:solidFill>
                <a:schemeClr val="bg1"/>
              </a:solidFill>
            </a:endParaRPr>
          </a:p>
        </p:txBody>
      </p:sp>
      <p:sp>
        <p:nvSpPr>
          <p:cNvPr id="3" name="Content Placeholder 2"/>
          <p:cNvSpPr>
            <a:spLocks noGrp="1"/>
          </p:cNvSpPr>
          <p:nvPr>
            <p:ph idx="1"/>
          </p:nvPr>
        </p:nvSpPr>
        <p:spPr>
          <a:xfrm>
            <a:off x="609600" y="1600200"/>
            <a:ext cx="6553200" cy="4610100"/>
          </a:xfrm>
        </p:spPr>
        <p:txBody>
          <a:bodyPr>
            <a:normAutofit fontScale="70000" lnSpcReduction="20000"/>
          </a:bodyPr>
          <a:lstStyle/>
          <a:p>
            <a:pPr marL="0" indent="0">
              <a:lnSpc>
                <a:spcPct val="120000"/>
              </a:lnSpc>
              <a:buNone/>
            </a:pPr>
            <a:r>
              <a:rPr lang="en-US" sz="5100" dirty="0">
                <a:cs typeface="Times New Roman" panose="02020603050405020304" pitchFamily="18" charset="0"/>
              </a:rPr>
              <a:t>“The most common cause </a:t>
            </a:r>
            <a:endParaRPr lang="en-US" sz="5100" dirty="0" smtClean="0">
              <a:cs typeface="Times New Roman" panose="02020603050405020304" pitchFamily="18" charset="0"/>
            </a:endParaRPr>
          </a:p>
          <a:p>
            <a:pPr marL="0" indent="0">
              <a:lnSpc>
                <a:spcPct val="120000"/>
              </a:lnSpc>
              <a:buNone/>
            </a:pPr>
            <a:r>
              <a:rPr lang="en-US" sz="5100" dirty="0" smtClean="0">
                <a:cs typeface="Times New Roman" panose="02020603050405020304" pitchFamily="18" charset="0"/>
              </a:rPr>
              <a:t>of </a:t>
            </a:r>
            <a:r>
              <a:rPr lang="en-US" sz="5100" dirty="0">
                <a:cs typeface="Times New Roman" panose="02020603050405020304" pitchFamily="18" charset="0"/>
              </a:rPr>
              <a:t>failure in leadership is produced by treating </a:t>
            </a:r>
            <a:endParaRPr lang="en-US" sz="5100" dirty="0" smtClean="0">
              <a:cs typeface="Times New Roman" panose="02020603050405020304" pitchFamily="18" charset="0"/>
            </a:endParaRPr>
          </a:p>
          <a:p>
            <a:pPr marL="0" indent="0">
              <a:lnSpc>
                <a:spcPct val="120000"/>
              </a:lnSpc>
              <a:buNone/>
            </a:pPr>
            <a:r>
              <a:rPr lang="en-US" sz="5100" i="1" dirty="0" smtClean="0">
                <a:cs typeface="Times New Roman" panose="02020603050405020304" pitchFamily="18" charset="0"/>
              </a:rPr>
              <a:t>adaptive </a:t>
            </a:r>
            <a:r>
              <a:rPr lang="en-US" sz="5100" i="1" dirty="0">
                <a:cs typeface="Times New Roman" panose="02020603050405020304" pitchFamily="18" charset="0"/>
              </a:rPr>
              <a:t>challenges </a:t>
            </a:r>
            <a:r>
              <a:rPr lang="en-US" sz="5100" dirty="0">
                <a:cs typeface="Times New Roman" panose="02020603050405020304" pitchFamily="18" charset="0"/>
              </a:rPr>
              <a:t>as if </a:t>
            </a:r>
            <a:endParaRPr lang="en-US" sz="5100" dirty="0" smtClean="0">
              <a:cs typeface="Times New Roman" panose="02020603050405020304" pitchFamily="18" charset="0"/>
            </a:endParaRPr>
          </a:p>
          <a:p>
            <a:pPr marL="0" indent="0">
              <a:lnSpc>
                <a:spcPct val="120000"/>
              </a:lnSpc>
              <a:buNone/>
            </a:pPr>
            <a:r>
              <a:rPr lang="en-US" sz="5100" dirty="0" smtClean="0">
                <a:cs typeface="Times New Roman" panose="02020603050405020304" pitchFamily="18" charset="0"/>
              </a:rPr>
              <a:t>they </a:t>
            </a:r>
            <a:r>
              <a:rPr lang="en-US" sz="5100" dirty="0">
                <a:cs typeface="Times New Roman" panose="02020603050405020304" pitchFamily="18" charset="0"/>
              </a:rPr>
              <a:t>were </a:t>
            </a:r>
            <a:r>
              <a:rPr lang="en-US" sz="5100" i="1" dirty="0">
                <a:cs typeface="Times New Roman" panose="02020603050405020304" pitchFamily="18" charset="0"/>
              </a:rPr>
              <a:t>technical </a:t>
            </a:r>
            <a:endParaRPr lang="en-US" sz="5100" i="1" dirty="0" smtClean="0">
              <a:cs typeface="Times New Roman" panose="02020603050405020304" pitchFamily="18" charset="0"/>
            </a:endParaRPr>
          </a:p>
          <a:p>
            <a:pPr marL="0" indent="0">
              <a:lnSpc>
                <a:spcPct val="120000"/>
              </a:lnSpc>
              <a:buNone/>
            </a:pPr>
            <a:r>
              <a:rPr lang="en-US" sz="5100" i="1" dirty="0" smtClean="0">
                <a:cs typeface="Times New Roman" panose="02020603050405020304" pitchFamily="18" charset="0"/>
              </a:rPr>
              <a:t>problems</a:t>
            </a:r>
            <a:r>
              <a:rPr lang="en-US" sz="5100" dirty="0">
                <a:cs typeface="Times New Roman" panose="02020603050405020304" pitchFamily="18" charset="0"/>
              </a:rPr>
              <a:t>,” </a:t>
            </a:r>
            <a:endParaRPr lang="en-US" sz="5100" dirty="0" smtClean="0">
              <a:cs typeface="Times New Roman" panose="02020603050405020304" pitchFamily="18" charset="0"/>
            </a:endParaRPr>
          </a:p>
          <a:p>
            <a:pPr marL="0" indent="0" algn="ctr">
              <a:buNone/>
            </a:pPr>
            <a:endParaRPr lang="en-US" sz="1000" dirty="0" smtClean="0">
              <a:cs typeface="Times New Roman" panose="02020603050405020304" pitchFamily="18" charset="0"/>
            </a:endParaRPr>
          </a:p>
          <a:p>
            <a:pPr marL="0" indent="0" algn="ctr">
              <a:buNone/>
            </a:pPr>
            <a:endParaRPr lang="en-US" sz="1000" dirty="0" smtClean="0">
              <a:cs typeface="Times New Roman" panose="02020603050405020304" pitchFamily="18" charset="0"/>
            </a:endParaRPr>
          </a:p>
          <a:p>
            <a:pPr marL="0" indent="0">
              <a:buNone/>
            </a:pPr>
            <a:r>
              <a:rPr lang="en-US" sz="2600" dirty="0" smtClean="0">
                <a:cs typeface="Times New Roman" panose="02020603050405020304" pitchFamily="18" charset="0"/>
              </a:rPr>
              <a:t>Ron </a:t>
            </a:r>
            <a:r>
              <a:rPr lang="en-US" sz="2600" dirty="0">
                <a:cs typeface="Times New Roman" panose="02020603050405020304" pitchFamily="18" charset="0"/>
              </a:rPr>
              <a:t>Heifetz </a:t>
            </a:r>
            <a:r>
              <a:rPr lang="en-US" sz="2200" i="1" dirty="0" smtClean="0">
                <a:cs typeface="Times New Roman" panose="02020603050405020304" pitchFamily="18" charset="0"/>
              </a:rPr>
              <a:t>The </a:t>
            </a:r>
            <a:r>
              <a:rPr lang="en-US" sz="2200" i="1" dirty="0">
                <a:cs typeface="Times New Roman" panose="02020603050405020304" pitchFamily="18" charset="0"/>
              </a:rPr>
              <a:t>Practice of Adaptive Leadership</a:t>
            </a:r>
          </a:p>
          <a:p>
            <a:pPr marL="0" indent="0">
              <a:buNone/>
            </a:pPr>
            <a:endParaRPr lang="en-US" dirty="0">
              <a:latin typeface="Times New Roman" panose="02020603050405020304" pitchFamily="18" charset="0"/>
              <a:cs typeface="Times New Roman" panose="02020603050405020304" pitchFamily="18" charset="0"/>
            </a:endParaRPr>
          </a:p>
          <a:p>
            <a:endParaRPr lang="en-US" sz="1200" dirty="0"/>
          </a:p>
          <a:p>
            <a:pPr marL="0" indent="0">
              <a:buNone/>
            </a:pPr>
            <a:endParaRPr lang="en-US" dirty="0" smtClean="0"/>
          </a:p>
          <a:p>
            <a:pPr marL="0" indent="0">
              <a:buNone/>
            </a:pPr>
            <a:endParaRPr lang="en-US" dirty="0"/>
          </a:p>
          <a:p>
            <a:pPr marL="0" indent="0">
              <a:buNone/>
            </a:pPr>
            <a:endParaRPr lang="en-US" dirty="0" smtClean="0"/>
          </a:p>
        </p:txBody>
      </p:sp>
      <p:pic>
        <p:nvPicPr>
          <p:cNvPr id="20482" name="Picture 2" descr="C:\Users\pamela\AppData\Local\Microsoft\Windows\Temporary Internet Files\Content.IE5\G1DTPROT\square.peg_.round_.hol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86000"/>
            <a:ext cx="2175933" cy="23622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67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Positive School Climate</a:t>
            </a:r>
            <a:endParaRPr lang="en-US" dirty="0">
              <a:solidFill>
                <a:schemeClr val="bg1"/>
              </a:solidFill>
            </a:endParaRPr>
          </a:p>
        </p:txBody>
      </p:sp>
      <p:sp>
        <p:nvSpPr>
          <p:cNvPr id="5" name="Content Placeholder 4"/>
          <p:cNvSpPr>
            <a:spLocks noGrp="1"/>
          </p:cNvSpPr>
          <p:nvPr>
            <p:ph idx="1"/>
          </p:nvPr>
        </p:nvSpPr>
        <p:spPr>
          <a:xfrm>
            <a:off x="457200" y="1828800"/>
            <a:ext cx="8153400" cy="4038600"/>
          </a:xfrm>
        </p:spPr>
        <p:txBody>
          <a:bodyPr>
            <a:normAutofit/>
          </a:bodyPr>
          <a:lstStyle/>
          <a:p>
            <a:pPr marL="285750" indent="-285750"/>
            <a:r>
              <a:rPr lang="en-US" sz="3300" dirty="0"/>
              <a:t>Trusting and supportive </a:t>
            </a:r>
            <a:r>
              <a:rPr lang="en-US" sz="3300" dirty="0" smtClean="0"/>
              <a:t>relationships</a:t>
            </a:r>
            <a:endParaRPr lang="en-US" sz="3300" dirty="0"/>
          </a:p>
          <a:p>
            <a:pPr marL="285750" indent="-285750"/>
            <a:endParaRPr lang="en-US" sz="900" dirty="0"/>
          </a:p>
          <a:p>
            <a:pPr marL="285750" indent="-285750"/>
            <a:r>
              <a:rPr lang="en-US" sz="3300" dirty="0"/>
              <a:t>A common set of goals and norms</a:t>
            </a:r>
          </a:p>
          <a:p>
            <a:pPr marL="285750" indent="-285750"/>
            <a:endParaRPr lang="en-US" sz="900" dirty="0"/>
          </a:p>
          <a:p>
            <a:pPr marL="285750" indent="-285750"/>
            <a:r>
              <a:rPr lang="en-US" sz="3300" dirty="0"/>
              <a:t>A sense of collaboration and </a:t>
            </a:r>
            <a:r>
              <a:rPr lang="en-US" sz="3300" dirty="0" smtClean="0"/>
              <a:t>involvement</a:t>
            </a:r>
          </a:p>
          <a:p>
            <a:pPr marL="285750" indent="-285750"/>
            <a:endParaRPr lang="en-US" sz="900" dirty="0"/>
          </a:p>
          <a:p>
            <a:pPr marL="285750" indent="-285750"/>
            <a:r>
              <a:rPr lang="en-US" sz="3300" dirty="0"/>
              <a:t>A sense of connection and </a:t>
            </a:r>
            <a:r>
              <a:rPr lang="en-US" sz="3300" dirty="0" smtClean="0"/>
              <a:t>engagement</a:t>
            </a:r>
            <a:endParaRPr lang="en-US" sz="3300" dirty="0"/>
          </a:p>
        </p:txBody>
      </p:sp>
      <p:sp>
        <p:nvSpPr>
          <p:cNvPr id="8" name="TextBox 7"/>
          <p:cNvSpPr txBox="1"/>
          <p:nvPr/>
        </p:nvSpPr>
        <p:spPr>
          <a:xfrm>
            <a:off x="228600" y="5943600"/>
            <a:ext cx="8686800" cy="523220"/>
          </a:xfrm>
          <a:prstGeom prst="rect">
            <a:avLst/>
          </a:prstGeom>
          <a:noFill/>
        </p:spPr>
        <p:txBody>
          <a:bodyPr wrap="square" rtlCol="0">
            <a:spAutoFit/>
          </a:bodyPr>
          <a:lstStyle/>
          <a:p>
            <a:r>
              <a:rPr lang="en-US" sz="1400" dirty="0"/>
              <a:t>Creating and Sustaining a Positive and Communal School Climate by Allison Ann Payne, PhD, National Institute of Justice Report, February 2018, https://www.ncjrs.gov/pdffiles1/nij/250209.pdf </a:t>
            </a:r>
          </a:p>
        </p:txBody>
      </p:sp>
    </p:spTree>
    <p:extLst>
      <p:ext uri="{BB962C8B-B14F-4D97-AF65-F5344CB8AC3E}">
        <p14:creationId xmlns:p14="http://schemas.microsoft.com/office/powerpoint/2010/main" val="14284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8466" y="215369"/>
            <a:ext cx="7408333" cy="1143000"/>
          </a:xfrm>
        </p:spPr>
        <p:txBody>
          <a:bodyPr>
            <a:normAutofit/>
          </a:bodyPr>
          <a:lstStyle/>
          <a:p>
            <a:r>
              <a:rPr lang="en-US" dirty="0" smtClean="0">
                <a:solidFill>
                  <a:schemeClr val="bg1"/>
                </a:solidFill>
              </a:rPr>
              <a:t>A Positive School Climate</a:t>
            </a:r>
            <a:endParaRPr lang="en-US" dirty="0">
              <a:solidFill>
                <a:schemeClr val="bg1"/>
              </a:solidFill>
            </a:endParaRPr>
          </a:p>
        </p:txBody>
      </p:sp>
      <p:sp>
        <p:nvSpPr>
          <p:cNvPr id="5" name="Text Placeholder 4"/>
          <p:cNvSpPr>
            <a:spLocks noGrp="1"/>
          </p:cNvSpPr>
          <p:nvPr>
            <p:ph type="body" idx="1"/>
          </p:nvPr>
        </p:nvSpPr>
        <p:spPr/>
        <p:txBody>
          <a:bodyPr>
            <a:normAutofit/>
          </a:bodyPr>
          <a:lstStyle/>
          <a:p>
            <a:r>
              <a:rPr lang="en-US" sz="3200" dirty="0" smtClean="0"/>
              <a:t>Increases</a:t>
            </a:r>
            <a:endParaRPr lang="en-US" sz="3200" dirty="0"/>
          </a:p>
        </p:txBody>
      </p:sp>
      <p:sp>
        <p:nvSpPr>
          <p:cNvPr id="6" name="Content Placeholder 5"/>
          <p:cNvSpPr>
            <a:spLocks noGrp="1"/>
          </p:cNvSpPr>
          <p:nvPr>
            <p:ph sz="half" idx="2"/>
          </p:nvPr>
        </p:nvSpPr>
        <p:spPr>
          <a:xfrm>
            <a:off x="457200" y="2174875"/>
            <a:ext cx="4040188" cy="3463925"/>
          </a:xfrm>
        </p:spPr>
        <p:txBody>
          <a:bodyPr>
            <a:noAutofit/>
          </a:bodyPr>
          <a:lstStyle/>
          <a:p>
            <a:r>
              <a:rPr lang="en-US" sz="2800" dirty="0" smtClean="0"/>
              <a:t>Attendance</a:t>
            </a:r>
          </a:p>
          <a:p>
            <a:r>
              <a:rPr lang="en-US" sz="2800" dirty="0" smtClean="0"/>
              <a:t>Achievement</a:t>
            </a:r>
          </a:p>
          <a:p>
            <a:r>
              <a:rPr lang="en-US" sz="2800" dirty="0" smtClean="0"/>
              <a:t>Retention</a:t>
            </a:r>
          </a:p>
          <a:p>
            <a:r>
              <a:rPr lang="en-US" sz="2800" dirty="0" smtClean="0"/>
              <a:t>Graduation Rates</a:t>
            </a:r>
          </a:p>
          <a:p>
            <a:r>
              <a:rPr lang="en-US" sz="2800" dirty="0" smtClean="0"/>
              <a:t>Motivation to Learn</a:t>
            </a:r>
          </a:p>
          <a:p>
            <a:r>
              <a:rPr lang="en-US" sz="2800" dirty="0" smtClean="0"/>
              <a:t>Psychological well-being</a:t>
            </a:r>
          </a:p>
          <a:p>
            <a:endParaRPr lang="en-US" sz="1400" dirty="0" smtClean="0"/>
          </a:p>
          <a:p>
            <a:r>
              <a:rPr lang="en-US" sz="2800" dirty="0" smtClean="0"/>
              <a:t>Teacher Retention</a:t>
            </a:r>
            <a:endParaRPr lang="en-US" sz="2800" dirty="0"/>
          </a:p>
        </p:txBody>
      </p:sp>
      <p:sp>
        <p:nvSpPr>
          <p:cNvPr id="7" name="Text Placeholder 6"/>
          <p:cNvSpPr>
            <a:spLocks noGrp="1"/>
          </p:cNvSpPr>
          <p:nvPr>
            <p:ph type="body" sz="quarter" idx="3"/>
          </p:nvPr>
        </p:nvSpPr>
        <p:spPr/>
        <p:txBody>
          <a:bodyPr>
            <a:normAutofit/>
          </a:bodyPr>
          <a:lstStyle/>
          <a:p>
            <a:r>
              <a:rPr lang="en-US" sz="3200" dirty="0" smtClean="0"/>
              <a:t>Decreases</a:t>
            </a:r>
            <a:endParaRPr lang="en-US" sz="3200" dirty="0"/>
          </a:p>
        </p:txBody>
      </p:sp>
      <p:sp>
        <p:nvSpPr>
          <p:cNvPr id="8" name="Content Placeholder 7"/>
          <p:cNvSpPr>
            <a:spLocks noGrp="1"/>
          </p:cNvSpPr>
          <p:nvPr>
            <p:ph sz="quarter" idx="4"/>
          </p:nvPr>
        </p:nvSpPr>
        <p:spPr>
          <a:xfrm>
            <a:off x="4645025" y="2174874"/>
            <a:ext cx="4041775" cy="4225925"/>
          </a:xfrm>
        </p:spPr>
        <p:txBody>
          <a:bodyPr>
            <a:normAutofit fontScale="92500" lnSpcReduction="20000"/>
          </a:bodyPr>
          <a:lstStyle/>
          <a:p>
            <a:r>
              <a:rPr lang="en-US" sz="3000" dirty="0" smtClean="0"/>
              <a:t>Absenteeism</a:t>
            </a:r>
          </a:p>
          <a:p>
            <a:r>
              <a:rPr lang="en-US" sz="3000" dirty="0" smtClean="0"/>
              <a:t>Suspensions</a:t>
            </a:r>
          </a:p>
          <a:p>
            <a:r>
              <a:rPr lang="en-US" sz="3000" dirty="0" smtClean="0"/>
              <a:t>Substance Abuse</a:t>
            </a:r>
          </a:p>
          <a:p>
            <a:r>
              <a:rPr lang="en-US" sz="3000" dirty="0" smtClean="0"/>
              <a:t>Bullying</a:t>
            </a:r>
          </a:p>
          <a:p>
            <a:r>
              <a:rPr lang="en-US" sz="3000" dirty="0" smtClean="0"/>
              <a:t>Negative effects of self-criticism and socioeconomic status on academic success</a:t>
            </a:r>
          </a:p>
          <a:p>
            <a:endParaRPr lang="en-US" sz="2000" dirty="0"/>
          </a:p>
          <a:p>
            <a:pPr marL="0" indent="0">
              <a:buNone/>
            </a:pPr>
            <a:endParaRPr lang="en-US" sz="2000" dirty="0" smtClean="0"/>
          </a:p>
          <a:p>
            <a:r>
              <a:rPr lang="en-US" sz="3000" dirty="0" smtClean="0"/>
              <a:t>Teacher Burnout</a:t>
            </a:r>
            <a:endParaRPr lang="en-US" sz="3000" dirty="0"/>
          </a:p>
        </p:txBody>
      </p:sp>
    </p:spTree>
    <p:extLst>
      <p:ext uri="{BB962C8B-B14F-4D97-AF65-F5344CB8AC3E}">
        <p14:creationId xmlns:p14="http://schemas.microsoft.com/office/powerpoint/2010/main" val="346952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 calcmode="lin" valueType="num">
                                      <p:cBhvr additive="base">
                                        <p:cTn id="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 calcmode="lin" valueType="num">
                                      <p:cBhvr additive="base">
                                        <p:cTn id="1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2303"/>
            <a:ext cx="7391400" cy="1143000"/>
          </a:xfrm>
        </p:spPr>
        <p:txBody>
          <a:bodyPr>
            <a:normAutofit fontScale="90000"/>
          </a:bodyPr>
          <a:lstStyle/>
          <a:p>
            <a:r>
              <a:rPr lang="en-US" dirty="0" smtClean="0">
                <a:solidFill>
                  <a:schemeClr val="bg1"/>
                </a:solidFill>
              </a:rPr>
              <a:t>Student Experiences that Contribute to Poor School Climate</a:t>
            </a:r>
            <a:endParaRPr lang="en-US" dirty="0">
              <a:solidFill>
                <a:schemeClr val="bg1"/>
              </a:solidFill>
            </a:endParaRPr>
          </a:p>
        </p:txBody>
      </p:sp>
      <p:sp>
        <p:nvSpPr>
          <p:cNvPr id="3" name="Content Placeholder 2"/>
          <p:cNvSpPr>
            <a:spLocks noGrp="1"/>
          </p:cNvSpPr>
          <p:nvPr>
            <p:ph idx="1"/>
          </p:nvPr>
        </p:nvSpPr>
        <p:spPr>
          <a:xfrm>
            <a:off x="457200" y="1981200"/>
            <a:ext cx="8153400" cy="4144963"/>
          </a:xfrm>
        </p:spPr>
        <p:txBody>
          <a:bodyPr>
            <a:normAutofit/>
          </a:bodyPr>
          <a:lstStyle/>
          <a:p>
            <a:r>
              <a:rPr lang="en-US" dirty="0" smtClean="0"/>
              <a:t>Lack of connection</a:t>
            </a:r>
          </a:p>
          <a:p>
            <a:endParaRPr lang="en-US" sz="1200" dirty="0" smtClean="0"/>
          </a:p>
          <a:p>
            <a:r>
              <a:rPr lang="en-US" dirty="0" smtClean="0"/>
              <a:t>Lack of safety (physical, emotional, social)</a:t>
            </a:r>
          </a:p>
          <a:p>
            <a:endParaRPr lang="en-US" sz="1200" dirty="0" smtClean="0"/>
          </a:p>
          <a:p>
            <a:r>
              <a:rPr lang="en-US" dirty="0" smtClean="0"/>
              <a:t>Teasing, bullying, gangs</a:t>
            </a:r>
          </a:p>
          <a:p>
            <a:endParaRPr lang="en-US" sz="1200" dirty="0" smtClean="0"/>
          </a:p>
          <a:p>
            <a:r>
              <a:rPr lang="en-US" dirty="0" smtClean="0"/>
              <a:t>Negative relationships with adults and peers</a:t>
            </a:r>
          </a:p>
          <a:p>
            <a:endParaRPr lang="en-US" sz="1200" dirty="0" smtClean="0"/>
          </a:p>
          <a:p>
            <a:r>
              <a:rPr lang="en-US" dirty="0" smtClean="0"/>
              <a:t>Reactive punitive approaches to discipline</a:t>
            </a:r>
            <a:endParaRPr lang="en-US" dirty="0"/>
          </a:p>
        </p:txBody>
      </p:sp>
    </p:spTree>
    <p:extLst>
      <p:ext uri="{BB962C8B-B14F-4D97-AF65-F5344CB8AC3E}">
        <p14:creationId xmlns:p14="http://schemas.microsoft.com/office/powerpoint/2010/main" val="3788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3836"/>
            <a:ext cx="7467600" cy="1143000"/>
          </a:xfrm>
        </p:spPr>
        <p:txBody>
          <a:bodyPr>
            <a:normAutofit fontScale="90000"/>
          </a:bodyPr>
          <a:lstStyle/>
          <a:p>
            <a:r>
              <a:rPr lang="en-US" dirty="0" smtClean="0">
                <a:solidFill>
                  <a:schemeClr val="bg1"/>
                </a:solidFill>
              </a:rPr>
              <a:t>How can positive school climate prevent incidents?</a:t>
            </a:r>
            <a:endParaRPr lang="en-US" dirty="0">
              <a:solidFill>
                <a:schemeClr val="bg1"/>
              </a:solidFill>
            </a:endParaRPr>
          </a:p>
        </p:txBody>
      </p:sp>
      <p:sp>
        <p:nvSpPr>
          <p:cNvPr id="3" name="Content Placeholder 2"/>
          <p:cNvSpPr>
            <a:spLocks noGrp="1"/>
          </p:cNvSpPr>
          <p:nvPr>
            <p:ph idx="1"/>
          </p:nvPr>
        </p:nvSpPr>
        <p:spPr>
          <a:xfrm>
            <a:off x="457200" y="1600201"/>
            <a:ext cx="4191000" cy="3809999"/>
          </a:xfrm>
        </p:spPr>
        <p:txBody>
          <a:bodyPr>
            <a:normAutofit lnSpcReduction="10000"/>
          </a:bodyPr>
          <a:lstStyle/>
          <a:p>
            <a:pPr marL="0" indent="0">
              <a:buNone/>
            </a:pPr>
            <a:r>
              <a:rPr lang="en-US" dirty="0" smtClean="0"/>
              <a:t>Adults</a:t>
            </a:r>
          </a:p>
          <a:p>
            <a:r>
              <a:rPr lang="en-US" dirty="0" smtClean="0"/>
              <a:t>support diversity</a:t>
            </a:r>
          </a:p>
          <a:p>
            <a:r>
              <a:rPr lang="en-US" dirty="0" smtClean="0"/>
              <a:t>encourage communication </a:t>
            </a:r>
          </a:p>
          <a:p>
            <a:r>
              <a:rPr lang="en-US" dirty="0" smtClean="0"/>
              <a:t>intervene in conflicts</a:t>
            </a:r>
          </a:p>
          <a:p>
            <a:r>
              <a:rPr lang="en-US" dirty="0" smtClean="0"/>
              <a:t>work to prevent teasing and bullying  </a:t>
            </a:r>
          </a:p>
          <a:p>
            <a:endParaRPr lang="en-US" sz="1500" dirty="0"/>
          </a:p>
        </p:txBody>
      </p:sp>
      <p:sp>
        <p:nvSpPr>
          <p:cNvPr id="4" name="TextBox 3"/>
          <p:cNvSpPr txBox="1"/>
          <p:nvPr/>
        </p:nvSpPr>
        <p:spPr>
          <a:xfrm>
            <a:off x="745067" y="5334000"/>
            <a:ext cx="7620000" cy="1077218"/>
          </a:xfrm>
          <a:prstGeom prst="rect">
            <a:avLst/>
          </a:prstGeom>
          <a:noFill/>
        </p:spPr>
        <p:txBody>
          <a:bodyPr wrap="square" rtlCol="0">
            <a:spAutoFit/>
          </a:bodyPr>
          <a:lstStyle/>
          <a:p>
            <a:r>
              <a:rPr lang="en-US" sz="1600" dirty="0" smtClean="0"/>
              <a:t>Enhancing School Safety Using a Threat Assessment Model An Operational Guide for Preventing Targeted School Violence, National Threat Assessment Center, </a:t>
            </a:r>
            <a:r>
              <a:rPr lang="en-US" sz="1600" dirty="0"/>
              <a:t>July 2018, </a:t>
            </a:r>
            <a:r>
              <a:rPr lang="en-US" sz="1600" dirty="0" err="1" smtClean="0"/>
              <a:t>pg</a:t>
            </a:r>
            <a:r>
              <a:rPr lang="en-US" sz="1600" dirty="0" smtClean="0"/>
              <a:t> 19 https</a:t>
            </a:r>
            <a:r>
              <a:rPr lang="en-US" sz="1600" dirty="0"/>
              <a:t>://www.secretservice.gov/data/protection/ntac/USSS_NTAC_Enhancing_School_Safety_Guide_7.11.18.pdf </a:t>
            </a:r>
          </a:p>
        </p:txBody>
      </p:sp>
      <p:pic>
        <p:nvPicPr>
          <p:cNvPr id="10242" name="Picture 2" descr="C:\Users\pamela\AppData\Local\Microsoft\Windows\Temporary Internet Files\Content.IE5\ERX1IWL7\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057400"/>
            <a:ext cx="3175000" cy="2921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37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5067" y="5334000"/>
            <a:ext cx="7620000" cy="1077218"/>
          </a:xfrm>
          <a:prstGeom prst="rect">
            <a:avLst/>
          </a:prstGeom>
          <a:noFill/>
        </p:spPr>
        <p:txBody>
          <a:bodyPr wrap="square" rtlCol="0">
            <a:spAutoFit/>
          </a:bodyPr>
          <a:lstStyle/>
          <a:p>
            <a:r>
              <a:rPr lang="en-US" sz="1600" dirty="0" smtClean="0"/>
              <a:t>Enhancing School Safety Using a Threat Assessment Model An Operational Guide for Preventing Targeted School Violence, National Threat Assessment Center, </a:t>
            </a:r>
            <a:r>
              <a:rPr lang="en-US" sz="1600" dirty="0"/>
              <a:t>July 2018, </a:t>
            </a:r>
            <a:r>
              <a:rPr lang="en-US" sz="1600" dirty="0" err="1" smtClean="0"/>
              <a:t>pg</a:t>
            </a:r>
            <a:r>
              <a:rPr lang="en-US" sz="1600" dirty="0" smtClean="0"/>
              <a:t> 19 https</a:t>
            </a:r>
            <a:r>
              <a:rPr lang="en-US" sz="1600" dirty="0"/>
              <a:t>://www.secretservice.gov/data/protection/ntac/USSS_NTAC_Enhancing_School_Safety_Guide_7.11.18.pdf </a:t>
            </a:r>
          </a:p>
        </p:txBody>
      </p:sp>
      <p:pic>
        <p:nvPicPr>
          <p:cNvPr id="4098" name="Picture 2" descr="C:\Users\pamela\AppData\Local\Microsoft\Windows\Temporary Internet Files\Content.IE5\ERX1IWL7\parent_teacher_crop380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4362704" cy="28702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88934" y="1532468"/>
            <a:ext cx="4097867" cy="3809999"/>
          </a:xfrm>
        </p:spPr>
        <p:txBody>
          <a:bodyPr>
            <a:normAutofit lnSpcReduction="10000"/>
          </a:bodyPr>
          <a:lstStyle/>
          <a:p>
            <a:pPr marL="0" indent="0">
              <a:buNone/>
            </a:pPr>
            <a:r>
              <a:rPr lang="en-US" dirty="0" smtClean="0"/>
              <a:t>Students </a:t>
            </a:r>
          </a:p>
          <a:p>
            <a:r>
              <a:rPr lang="en-US" dirty="0" smtClean="0"/>
              <a:t>feel empowered to share concerns with adults </a:t>
            </a:r>
          </a:p>
          <a:p>
            <a:r>
              <a:rPr lang="en-US" dirty="0" smtClean="0"/>
              <a:t>without feeling ashamed or facing the stigma of being labeled a “snitch”</a:t>
            </a:r>
            <a:endParaRPr lang="en-US" dirty="0"/>
          </a:p>
        </p:txBody>
      </p:sp>
      <p:sp>
        <p:nvSpPr>
          <p:cNvPr id="7" name="Title 1"/>
          <p:cNvSpPr>
            <a:spLocks noGrp="1"/>
          </p:cNvSpPr>
          <p:nvPr>
            <p:ph type="title"/>
          </p:nvPr>
        </p:nvSpPr>
        <p:spPr>
          <a:xfrm>
            <a:off x="1219198" y="223836"/>
            <a:ext cx="7450667" cy="1143000"/>
          </a:xfrm>
        </p:spPr>
        <p:txBody>
          <a:bodyPr>
            <a:normAutofit fontScale="90000"/>
          </a:bodyPr>
          <a:lstStyle/>
          <a:p>
            <a:r>
              <a:rPr lang="en-US" dirty="0" smtClean="0">
                <a:solidFill>
                  <a:schemeClr val="bg1"/>
                </a:solidFill>
              </a:rPr>
              <a:t>How can positive school climate prevent incidents?</a:t>
            </a:r>
            <a:endParaRPr lang="en-US" dirty="0">
              <a:solidFill>
                <a:schemeClr val="bg1"/>
              </a:solidFill>
            </a:endParaRPr>
          </a:p>
        </p:txBody>
      </p:sp>
    </p:spTree>
    <p:extLst>
      <p:ext uri="{BB962C8B-B14F-4D97-AF65-F5344CB8AC3E}">
        <p14:creationId xmlns:p14="http://schemas.microsoft.com/office/powerpoint/2010/main" val="134404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0770"/>
            <a:ext cx="7467600" cy="1143000"/>
          </a:xfrm>
        </p:spPr>
        <p:txBody>
          <a:bodyPr>
            <a:normAutofit fontScale="90000"/>
          </a:bodyPr>
          <a:lstStyle/>
          <a:p>
            <a:r>
              <a:rPr lang="en-US" dirty="0" smtClean="0">
                <a:solidFill>
                  <a:schemeClr val="bg1"/>
                </a:solidFill>
              </a:rPr>
              <a:t>What do you do when students report a potential incident?</a:t>
            </a:r>
            <a:endParaRPr lang="en-US" dirty="0">
              <a:solidFill>
                <a:schemeClr val="bg1"/>
              </a:solidFill>
            </a:endParaRPr>
          </a:p>
        </p:txBody>
      </p:sp>
      <p:sp>
        <p:nvSpPr>
          <p:cNvPr id="3" name="Content Placeholder 2"/>
          <p:cNvSpPr>
            <a:spLocks noGrp="1"/>
          </p:cNvSpPr>
          <p:nvPr>
            <p:ph idx="1"/>
          </p:nvPr>
        </p:nvSpPr>
        <p:spPr>
          <a:xfrm>
            <a:off x="457200" y="1600201"/>
            <a:ext cx="4495800" cy="3657599"/>
          </a:xfrm>
        </p:spPr>
        <p:txBody>
          <a:bodyPr>
            <a:normAutofit fontScale="92500" lnSpcReduction="20000"/>
          </a:bodyPr>
          <a:lstStyle/>
          <a:p>
            <a:pPr marL="0" indent="0">
              <a:buNone/>
            </a:pPr>
            <a:r>
              <a:rPr lang="en-US" sz="3000" dirty="0" smtClean="0"/>
              <a:t>Option: Multi-disciplinary Threat Assessment Team </a:t>
            </a:r>
          </a:p>
          <a:p>
            <a:r>
              <a:rPr lang="en-US" sz="3000" dirty="0" smtClean="0"/>
              <a:t>assess the threat </a:t>
            </a:r>
          </a:p>
          <a:p>
            <a:r>
              <a:rPr lang="en-US" sz="3000" dirty="0" smtClean="0"/>
              <a:t>intervene to keep students safe and </a:t>
            </a:r>
          </a:p>
          <a:p>
            <a:r>
              <a:rPr lang="en-US" sz="3000" dirty="0" smtClean="0"/>
              <a:t>provide support to students who are threatening to harm others and/or themselves.</a:t>
            </a:r>
          </a:p>
          <a:p>
            <a:endParaRPr lang="en-US" sz="1300" dirty="0" smtClean="0"/>
          </a:p>
        </p:txBody>
      </p:sp>
      <p:sp>
        <p:nvSpPr>
          <p:cNvPr id="4" name="TextBox 3"/>
          <p:cNvSpPr txBox="1"/>
          <p:nvPr/>
        </p:nvSpPr>
        <p:spPr>
          <a:xfrm>
            <a:off x="685800" y="5257800"/>
            <a:ext cx="7696200" cy="1169551"/>
          </a:xfrm>
          <a:prstGeom prst="rect">
            <a:avLst/>
          </a:prstGeom>
          <a:noFill/>
        </p:spPr>
        <p:txBody>
          <a:bodyPr wrap="square" rtlCol="0">
            <a:spAutoFit/>
          </a:bodyPr>
          <a:lstStyle/>
          <a:p>
            <a:r>
              <a:rPr lang="en-US" sz="1400" dirty="0" smtClean="0"/>
              <a:t>A Retrospective Study of School Safety Conditions in High Schools Using the Virginia Threat Assessment Guidelines Versus Alternative Approaches by D. Cornell, P. </a:t>
            </a:r>
            <a:r>
              <a:rPr lang="en-US" sz="1400" dirty="0" err="1" smtClean="0"/>
              <a:t>Sheras</a:t>
            </a:r>
            <a:r>
              <a:rPr lang="en-US" sz="1400" dirty="0" smtClean="0"/>
              <a:t>, A. Gregory and X. Fan, 2009 </a:t>
            </a:r>
            <a:r>
              <a:rPr lang="en-US" sz="1400" dirty="0" err="1" smtClean="0"/>
              <a:t>Vol</a:t>
            </a:r>
            <a:r>
              <a:rPr lang="en-US" sz="1400" dirty="0" smtClean="0"/>
              <a:t> 24, No. </a:t>
            </a:r>
            <a:r>
              <a:rPr lang="en-US" sz="1400" dirty="0"/>
              <a:t>2, 119-129 School Psychology Quarterly http://www15.uta.fi/arkisto/aktk/projects/sta/Cornell_Sheras_Gregory_Fan_2009_Retrospective-Study-of-School-Safety_Conditions-in-High-Schools.pdf</a:t>
            </a:r>
          </a:p>
        </p:txBody>
      </p:sp>
      <p:pic>
        <p:nvPicPr>
          <p:cNvPr id="12290" name="Picture 2" descr="C:\Users\pamela\AppData\Local\Microsoft\Windows\Temporary Internet Files\Content.IE5\ERX1IWL7\team-wo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557528"/>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5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1417638"/>
          </a:xfrm>
        </p:spPr>
        <p:txBody>
          <a:bodyPr>
            <a:normAutofit fontScale="90000"/>
          </a:bodyPr>
          <a:lstStyle/>
          <a:p>
            <a:r>
              <a:rPr lang="en-US" dirty="0" smtClean="0">
                <a:solidFill>
                  <a:schemeClr val="bg1"/>
                </a:solidFill>
              </a:rPr>
              <a:t>Impact of Threat Assessment Teams</a:t>
            </a:r>
            <a:endParaRPr lang="en-US" dirty="0">
              <a:solidFill>
                <a:schemeClr val="bg1"/>
              </a:solidFill>
            </a:endParaRPr>
          </a:p>
        </p:txBody>
      </p:sp>
      <p:sp>
        <p:nvSpPr>
          <p:cNvPr id="3" name="Content Placeholder 2"/>
          <p:cNvSpPr>
            <a:spLocks noGrp="1"/>
          </p:cNvSpPr>
          <p:nvPr>
            <p:ph idx="1"/>
          </p:nvPr>
        </p:nvSpPr>
        <p:spPr>
          <a:xfrm>
            <a:off x="457200" y="1676400"/>
            <a:ext cx="4876800" cy="3428999"/>
          </a:xfrm>
        </p:spPr>
        <p:txBody>
          <a:bodyPr>
            <a:normAutofit fontScale="77500" lnSpcReduction="20000"/>
          </a:bodyPr>
          <a:lstStyle/>
          <a:p>
            <a:r>
              <a:rPr lang="en-US" sz="3400" dirty="0" smtClean="0"/>
              <a:t>Fewer </a:t>
            </a:r>
            <a:r>
              <a:rPr lang="en-US" sz="3400" dirty="0"/>
              <a:t>Long-term </a:t>
            </a:r>
            <a:r>
              <a:rPr lang="en-US" sz="3400" dirty="0" smtClean="0"/>
              <a:t>Suspensions</a:t>
            </a:r>
          </a:p>
          <a:p>
            <a:endParaRPr lang="en-US" sz="1700" dirty="0"/>
          </a:p>
          <a:p>
            <a:r>
              <a:rPr lang="en-US" sz="3400" dirty="0" smtClean="0"/>
              <a:t>Less bullying and student victimization</a:t>
            </a:r>
          </a:p>
          <a:p>
            <a:endParaRPr lang="en-US" sz="1700" dirty="0" smtClean="0"/>
          </a:p>
          <a:p>
            <a:r>
              <a:rPr lang="en-US" sz="3400" dirty="0" smtClean="0"/>
              <a:t>Greater willingness to seek help</a:t>
            </a:r>
          </a:p>
          <a:p>
            <a:endParaRPr lang="en-US" sz="1700" dirty="0" smtClean="0"/>
          </a:p>
          <a:p>
            <a:r>
              <a:rPr lang="en-US" sz="3400" dirty="0" smtClean="0"/>
              <a:t>More positive perceptions of school climate</a:t>
            </a:r>
          </a:p>
        </p:txBody>
      </p:sp>
      <p:sp>
        <p:nvSpPr>
          <p:cNvPr id="4" name="TextBox 3"/>
          <p:cNvSpPr txBox="1"/>
          <p:nvPr/>
        </p:nvSpPr>
        <p:spPr>
          <a:xfrm>
            <a:off x="685800" y="5257800"/>
            <a:ext cx="7696200" cy="1169551"/>
          </a:xfrm>
          <a:prstGeom prst="rect">
            <a:avLst/>
          </a:prstGeom>
          <a:noFill/>
        </p:spPr>
        <p:txBody>
          <a:bodyPr wrap="square" rtlCol="0">
            <a:spAutoFit/>
          </a:bodyPr>
          <a:lstStyle/>
          <a:p>
            <a:r>
              <a:rPr lang="en-US" sz="1400" dirty="0" smtClean="0"/>
              <a:t>A Retrospective Study of School Safety Conditions in High Schools Using the Virginia Threat Assessment Guidelines Versus Alternative Approaches by D. Cornell, P. </a:t>
            </a:r>
            <a:r>
              <a:rPr lang="en-US" sz="1400" dirty="0" err="1" smtClean="0"/>
              <a:t>Sheras</a:t>
            </a:r>
            <a:r>
              <a:rPr lang="en-US" sz="1400" dirty="0" smtClean="0"/>
              <a:t>, A. Gregory and X. Fan, 2009 </a:t>
            </a:r>
            <a:r>
              <a:rPr lang="en-US" sz="1400" dirty="0" err="1" smtClean="0"/>
              <a:t>Vol</a:t>
            </a:r>
            <a:r>
              <a:rPr lang="en-US" sz="1400" dirty="0" smtClean="0"/>
              <a:t> 24, No. </a:t>
            </a:r>
            <a:r>
              <a:rPr lang="en-US" sz="1400" dirty="0"/>
              <a:t>2, 119-129 School Psychology Quarterly http://www15.uta.fi/arkisto/aktk/projects/sta/Cornell_Sheras_Gregory_Fan_2009_Retrospective-Study-of-School-Safety_Conditions-in-High-Schools.pdf</a:t>
            </a:r>
          </a:p>
        </p:txBody>
      </p:sp>
      <p:pic>
        <p:nvPicPr>
          <p:cNvPr id="13314" name="Picture 2" descr="C:\Users\pamela\AppData\Local\Microsoft\Windows\Temporary Internet Files\Content.IE5\GGUGUIAY\researc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57400"/>
            <a:ext cx="3420616" cy="272415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41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3836"/>
            <a:ext cx="7467600" cy="1143000"/>
          </a:xfrm>
        </p:spPr>
        <p:txBody>
          <a:bodyPr>
            <a:normAutofit fontScale="90000"/>
          </a:bodyPr>
          <a:lstStyle/>
          <a:p>
            <a:r>
              <a:rPr lang="en-US" dirty="0" smtClean="0">
                <a:solidFill>
                  <a:schemeClr val="bg1"/>
                </a:solidFill>
              </a:rPr>
              <a:t>Creating a Positive School Climate</a:t>
            </a:r>
            <a:endParaRPr lang="en-US" dirty="0">
              <a:solidFill>
                <a:schemeClr val="bg1"/>
              </a:solidFill>
            </a:endParaRPr>
          </a:p>
        </p:txBody>
      </p:sp>
      <p:pic>
        <p:nvPicPr>
          <p:cNvPr id="4" name="Picture 5" descr="C:\Users\pamela\AppData\Local\Microsoft\Windows\Temporary Internet Files\Content.IE5\U8UW1OIZ\change Gandhi quote[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18" t="947" r="6819" b="947"/>
          <a:stretch/>
        </p:blipFill>
        <p:spPr bwMode="auto">
          <a:xfrm>
            <a:off x="711200" y="1710266"/>
            <a:ext cx="3860800" cy="438573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67400" y="2971800"/>
            <a:ext cx="2514600" cy="1077218"/>
          </a:xfrm>
          <a:prstGeom prst="rect">
            <a:avLst/>
          </a:prstGeom>
          <a:noFill/>
        </p:spPr>
        <p:txBody>
          <a:bodyPr wrap="square" rtlCol="0">
            <a:spAutoFit/>
          </a:bodyPr>
          <a:lstStyle/>
          <a:p>
            <a:r>
              <a:rPr lang="en-US" sz="3200" dirty="0" smtClean="0"/>
              <a:t>Adaptive Change</a:t>
            </a:r>
            <a:endParaRPr lang="en-US" sz="3200" dirty="0"/>
          </a:p>
        </p:txBody>
      </p:sp>
    </p:spTree>
    <p:extLst>
      <p:ext uri="{BB962C8B-B14F-4D97-AF65-F5344CB8AC3E}">
        <p14:creationId xmlns:p14="http://schemas.microsoft.com/office/powerpoint/2010/main" val="321070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23836"/>
            <a:ext cx="7450667" cy="1143000"/>
          </a:xfrm>
        </p:spPr>
        <p:txBody>
          <a:bodyPr/>
          <a:lstStyle/>
          <a:p>
            <a:r>
              <a:rPr lang="en-US" dirty="0" smtClean="0">
                <a:solidFill>
                  <a:schemeClr val="bg1"/>
                </a:solidFill>
              </a:rPr>
              <a:t>Why Measure School Climate?</a:t>
            </a:r>
            <a:endParaRPr lang="en-US" dirty="0">
              <a:solidFill>
                <a:schemeClr val="bg1"/>
              </a:solidFill>
            </a:endParaRPr>
          </a:p>
        </p:txBody>
      </p:sp>
      <p:pic>
        <p:nvPicPr>
          <p:cNvPr id="3074" name="Picture 2" descr="C:\Users\pamela\AppData\Local\Microsoft\Windows\Temporary Internet Files\Content.IE5\G1DTPROT\2136954043_b670879bac_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862667"/>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458200" cy="4525963"/>
          </a:xfrm>
        </p:spPr>
        <p:txBody>
          <a:bodyPr>
            <a:normAutofit fontScale="92500" lnSpcReduction="10000"/>
          </a:bodyPr>
          <a:lstStyle/>
          <a:p>
            <a:pPr marL="0" indent="0">
              <a:buNone/>
            </a:pPr>
            <a:endParaRPr lang="en-US" dirty="0" smtClean="0"/>
          </a:p>
          <a:p>
            <a:r>
              <a:rPr lang="en-US" dirty="0" smtClean="0"/>
              <a:t>Provide Feedback</a:t>
            </a:r>
          </a:p>
          <a:p>
            <a:r>
              <a:rPr lang="en-US" dirty="0" smtClean="0"/>
              <a:t>Opportunity for group </a:t>
            </a:r>
          </a:p>
          <a:p>
            <a:pPr marL="0" indent="0">
              <a:buNone/>
            </a:pPr>
            <a:r>
              <a:rPr lang="en-US" dirty="0"/>
              <a:t> </a:t>
            </a:r>
            <a:r>
              <a:rPr lang="en-US" dirty="0" smtClean="0"/>
              <a:t>    and individual reflection</a:t>
            </a:r>
          </a:p>
          <a:p>
            <a:r>
              <a:rPr lang="en-US" dirty="0">
                <a:cs typeface="Arial" panose="020B0604020202020204" pitchFamily="34" charset="0"/>
              </a:rPr>
              <a:t>ORID: Focused Conversation </a:t>
            </a:r>
            <a:endParaRPr lang="en-US" dirty="0" smtClean="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a:t>
            </a:r>
            <a:r>
              <a:rPr lang="en-US" dirty="0" smtClean="0">
                <a:cs typeface="Arial" panose="020B0604020202020204" pitchFamily="34" charset="0"/>
              </a:rPr>
              <a:t>Data </a:t>
            </a:r>
            <a:r>
              <a:rPr lang="en-US" dirty="0">
                <a:cs typeface="Arial" panose="020B0604020202020204" pitchFamily="34" charset="0"/>
              </a:rPr>
              <a:t>Analysis</a:t>
            </a:r>
          </a:p>
          <a:p>
            <a:r>
              <a:rPr lang="en-US" dirty="0" smtClean="0"/>
              <a:t>Data Interpretation Guide</a:t>
            </a:r>
          </a:p>
          <a:p>
            <a:pPr marL="0" indent="0">
              <a:spcBef>
                <a:spcPts val="0"/>
              </a:spcBef>
              <a:buNone/>
            </a:pPr>
            <a:r>
              <a:rPr lang="en-US" dirty="0" smtClean="0"/>
              <a:t>     from the </a:t>
            </a:r>
            <a:r>
              <a:rPr lang="en-US" dirty="0" err="1" smtClean="0"/>
              <a:t>USDoE</a:t>
            </a:r>
            <a:endParaRPr lang="en-US" dirty="0" smtClean="0"/>
          </a:p>
          <a:p>
            <a:pPr marL="0" indent="0">
              <a:spcBef>
                <a:spcPts val="0"/>
              </a:spcBef>
              <a:buNone/>
            </a:pPr>
            <a:endParaRPr lang="en-US" sz="1400" dirty="0" smtClean="0"/>
          </a:p>
          <a:p>
            <a:pPr marL="0" indent="0">
              <a:spcBef>
                <a:spcPts val="0"/>
              </a:spcBef>
              <a:buNone/>
            </a:pPr>
            <a:r>
              <a:rPr lang="en-US" sz="1400" dirty="0" smtClean="0"/>
              <a:t>https</a:t>
            </a:r>
            <a:r>
              <a:rPr lang="en-US" sz="1400" dirty="0"/>
              <a:t>://safesupportivelearning.ed.gov/edscls/data-interpretation</a:t>
            </a:r>
          </a:p>
        </p:txBody>
      </p:sp>
    </p:spTree>
    <p:extLst>
      <p:ext uri="{BB962C8B-B14F-4D97-AF65-F5344CB8AC3E}">
        <p14:creationId xmlns:p14="http://schemas.microsoft.com/office/powerpoint/2010/main" val="168502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19736993"/>
              </p:ext>
            </p:extLst>
          </p:nvPr>
        </p:nvGraphicFramePr>
        <p:xfrm>
          <a:off x="762000" y="2209800"/>
          <a:ext cx="7620000" cy="36576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tblGrid>
              <a:tr h="1547446">
                <a:tc>
                  <a:txBody>
                    <a:bodyPr/>
                    <a:lstStyle/>
                    <a:p>
                      <a:pPr algn="ctr"/>
                      <a:r>
                        <a:rPr lang="en-US" dirty="0" smtClean="0"/>
                        <a:t>What results stood</a:t>
                      </a:r>
                      <a:r>
                        <a:rPr lang="en-US" baseline="0" dirty="0" smtClean="0"/>
                        <a:t> out?</a:t>
                      </a:r>
                      <a:endParaRPr lang="en-US" dirty="0"/>
                    </a:p>
                  </a:txBody>
                  <a:tcPr anchor="ctr"/>
                </a:tc>
                <a:tc>
                  <a:txBody>
                    <a:bodyPr/>
                    <a:lstStyle/>
                    <a:p>
                      <a:pPr algn="ctr"/>
                      <a:r>
                        <a:rPr lang="en-US" dirty="0" smtClean="0"/>
                        <a:t>Why?</a:t>
                      </a:r>
                      <a:endParaRPr lang="en-US" dirty="0"/>
                    </a:p>
                  </a:txBody>
                  <a:tcPr anchor="ctr"/>
                </a:tc>
                <a:tc>
                  <a:txBody>
                    <a:bodyPr/>
                    <a:lstStyle/>
                    <a:p>
                      <a:pPr algn="ctr"/>
                      <a:r>
                        <a:rPr lang="en-US" dirty="0" smtClean="0"/>
                        <a:t>What other data</a:t>
                      </a:r>
                      <a:r>
                        <a:rPr lang="en-US" baseline="0" dirty="0" smtClean="0"/>
                        <a:t> do you have? </a:t>
                      </a:r>
                      <a:r>
                        <a:rPr lang="en-US" sz="1400" baseline="0" dirty="0" smtClean="0"/>
                        <a:t>(behavior, attendance, academics, etc.)</a:t>
                      </a:r>
                      <a:endParaRPr lang="en-US" sz="1400" dirty="0"/>
                    </a:p>
                  </a:txBody>
                  <a:tcPr anchor="ctr"/>
                </a:tc>
                <a:tc>
                  <a:txBody>
                    <a:bodyPr/>
                    <a:lstStyle/>
                    <a:p>
                      <a:pPr algn="ctr"/>
                      <a:r>
                        <a:rPr lang="en-US" dirty="0" smtClean="0"/>
                        <a:t>Next</a:t>
                      </a:r>
                      <a:r>
                        <a:rPr lang="en-US" baseline="0" dirty="0" smtClean="0"/>
                        <a:t> steps</a:t>
                      </a:r>
                      <a:endParaRPr lang="en-US" dirty="0"/>
                    </a:p>
                  </a:txBody>
                  <a:tcPr anchor="ctr"/>
                </a:tc>
                <a:extLst>
                  <a:ext uri="{0D108BD9-81ED-4DB2-BD59-A6C34878D82A}">
                    <a16:rowId xmlns:a16="http://schemas.microsoft.com/office/drawing/2014/main" xmlns="" val="10000"/>
                  </a:ext>
                </a:extLst>
              </a:tr>
              <a:tr h="1055077">
                <a:tc>
                  <a:txBody>
                    <a:bodyPr/>
                    <a:lstStyle/>
                    <a:p>
                      <a:r>
                        <a:rPr lang="en-US" dirty="0" smtClean="0"/>
                        <a:t>Encouraging:</a:t>
                      </a:r>
                    </a:p>
                    <a:p>
                      <a:endParaRPr lang="en-US" dirty="0" smtClean="0"/>
                    </a:p>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1"/>
                  </a:ext>
                </a:extLst>
              </a:tr>
              <a:tr h="1055077">
                <a:tc>
                  <a:txBody>
                    <a:bodyPr/>
                    <a:lstStyle/>
                    <a:p>
                      <a:r>
                        <a:rPr lang="en-US" dirty="0" smtClean="0"/>
                        <a:t>Concerning:</a:t>
                      </a:r>
                    </a:p>
                    <a:p>
                      <a:endParaRPr lang="en-US" dirty="0" smtClean="0"/>
                    </a:p>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2"/>
                  </a:ext>
                </a:extLst>
              </a:tr>
            </a:tbl>
          </a:graphicData>
        </a:graphic>
      </p:graphicFrame>
      <p:sp>
        <p:nvSpPr>
          <p:cNvPr id="5" name="Title 1"/>
          <p:cNvSpPr>
            <a:spLocks noGrp="1"/>
          </p:cNvSpPr>
          <p:nvPr>
            <p:ph type="title"/>
          </p:nvPr>
        </p:nvSpPr>
        <p:spPr>
          <a:xfrm>
            <a:off x="1210732" y="274638"/>
            <a:ext cx="7476067" cy="1143000"/>
          </a:xfrm>
        </p:spPr>
        <p:txBody>
          <a:bodyPr/>
          <a:lstStyle/>
          <a:p>
            <a:pPr algn="l"/>
            <a:r>
              <a:rPr lang="en-US" dirty="0" smtClean="0">
                <a:solidFill>
                  <a:schemeClr val="bg1"/>
                </a:solidFill>
              </a:rPr>
              <a:t>Using a Data Protocol</a:t>
            </a:r>
            <a:endParaRPr lang="en-US" dirty="0">
              <a:solidFill>
                <a:schemeClr val="bg1"/>
              </a:solidFill>
            </a:endParaRPr>
          </a:p>
        </p:txBody>
      </p:sp>
    </p:spTree>
    <p:extLst>
      <p:ext uri="{BB962C8B-B14F-4D97-AF65-F5344CB8AC3E}">
        <p14:creationId xmlns:p14="http://schemas.microsoft.com/office/powerpoint/2010/main" val="93288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40770"/>
            <a:ext cx="7450667" cy="1143000"/>
          </a:xfrm>
        </p:spPr>
        <p:txBody>
          <a:bodyPr/>
          <a:lstStyle/>
          <a:p>
            <a:r>
              <a:rPr lang="en-US" dirty="0" smtClean="0">
                <a:solidFill>
                  <a:schemeClr val="bg1"/>
                </a:solidFill>
              </a:rPr>
              <a:t>Project SAVE Law</a:t>
            </a:r>
            <a:endParaRPr lang="en-US" dirty="0">
              <a:solidFill>
                <a:schemeClr val="bg1"/>
              </a:solidFill>
            </a:endParaRPr>
          </a:p>
        </p:txBody>
      </p:sp>
      <p:sp>
        <p:nvSpPr>
          <p:cNvPr id="4" name="AutoShape 2" descr="The familiar scene, this time after the shooting at Marjory Stoneman Douglas High School in Parkland, Flori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he familiar scene, this time after the shooting at Marjory Stoneman Douglas High School in Parkland, Flori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he familiar scene, this time after the shooting at Marjory Stoneman Douglas High School in Parkland, Flori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C:\Users\pamela\AppData\Local\Microsoft\Windows\Temporary Internet Files\Content.IE5\ERX1IWL7\senate_chamb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4495800" cy="29972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3000" y="2286000"/>
            <a:ext cx="3810000" cy="3108543"/>
          </a:xfrm>
          <a:prstGeom prst="rect">
            <a:avLst/>
          </a:prstGeom>
          <a:noFill/>
        </p:spPr>
        <p:txBody>
          <a:bodyPr wrap="square" rtlCol="0">
            <a:spAutoFit/>
          </a:bodyPr>
          <a:lstStyle/>
          <a:p>
            <a:pPr marL="285750" indent="-285750">
              <a:buClr>
                <a:srgbClr val="5DA096"/>
              </a:buClr>
              <a:buFont typeface="Arial" pitchFamily="34" charset="0"/>
              <a:buChar char="•"/>
            </a:pPr>
            <a:r>
              <a:rPr lang="en-US" sz="2800" dirty="0" smtClean="0"/>
              <a:t>Passed into law 2000</a:t>
            </a:r>
          </a:p>
          <a:p>
            <a:pPr marL="285750" indent="-285750">
              <a:buClr>
                <a:srgbClr val="5DA096"/>
              </a:buClr>
              <a:buFont typeface="Arial" pitchFamily="34" charset="0"/>
              <a:buChar char="•"/>
            </a:pPr>
            <a:endParaRPr lang="en-US" sz="2800" dirty="0" smtClean="0"/>
          </a:p>
          <a:p>
            <a:pPr marL="285750" indent="-285750">
              <a:buClr>
                <a:srgbClr val="5DA096"/>
              </a:buClr>
              <a:buFont typeface="Arial" pitchFamily="34" charset="0"/>
              <a:buChar char="•"/>
            </a:pPr>
            <a:r>
              <a:rPr lang="en-US" sz="2800" dirty="0" smtClean="0"/>
              <a:t>Education Law Section 807 and 2801-a</a:t>
            </a:r>
          </a:p>
          <a:p>
            <a:pPr marL="285750" indent="-285750">
              <a:buClr>
                <a:srgbClr val="5DA096"/>
              </a:buClr>
              <a:buFont typeface="Arial" pitchFamily="34" charset="0"/>
              <a:buChar char="•"/>
            </a:pPr>
            <a:endParaRPr lang="en-US" sz="2800" dirty="0" smtClean="0"/>
          </a:p>
          <a:p>
            <a:pPr marL="285750" indent="-285750">
              <a:buClr>
                <a:srgbClr val="5DA096"/>
              </a:buClr>
              <a:buFont typeface="Arial" pitchFamily="34" charset="0"/>
              <a:buChar char="•"/>
            </a:pPr>
            <a:r>
              <a:rPr lang="en-US" sz="2800" dirty="0" smtClean="0"/>
              <a:t>Commissioner’s Regulations 155.17</a:t>
            </a:r>
            <a:endParaRPr lang="en-US" sz="2800" dirty="0"/>
          </a:p>
        </p:txBody>
      </p:sp>
    </p:spTree>
    <p:extLst>
      <p:ext uri="{BB962C8B-B14F-4D97-AF65-F5344CB8AC3E}">
        <p14:creationId xmlns:p14="http://schemas.microsoft.com/office/powerpoint/2010/main" val="260151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0133"/>
            <a:ext cx="7696200" cy="1143000"/>
          </a:xfrm>
        </p:spPr>
        <p:txBody>
          <a:bodyPr>
            <a:normAutofit fontScale="90000"/>
          </a:bodyPr>
          <a:lstStyle/>
          <a:p>
            <a:r>
              <a:rPr lang="en-US" dirty="0" smtClean="0">
                <a:solidFill>
                  <a:schemeClr val="bg1"/>
                </a:solidFill>
              </a:rPr>
              <a:t>Strategies </a:t>
            </a:r>
            <a:r>
              <a:rPr lang="en-US" dirty="0">
                <a:solidFill>
                  <a:schemeClr val="bg1"/>
                </a:solidFill>
              </a:rPr>
              <a:t>for Creating a </a:t>
            </a:r>
            <a:r>
              <a:rPr lang="en-US" dirty="0" smtClean="0">
                <a:solidFill>
                  <a:schemeClr val="bg1"/>
                </a:solidFill>
              </a:rPr>
              <a:t/>
            </a:r>
            <a:br>
              <a:rPr lang="en-US" dirty="0" smtClean="0">
                <a:solidFill>
                  <a:schemeClr val="bg1"/>
                </a:solidFill>
              </a:rPr>
            </a:br>
            <a:r>
              <a:rPr lang="en-US" dirty="0" smtClean="0">
                <a:solidFill>
                  <a:schemeClr val="bg1"/>
                </a:solidFill>
              </a:rPr>
              <a:t>Supportive </a:t>
            </a:r>
            <a:r>
              <a:rPr lang="en-US" dirty="0">
                <a:solidFill>
                  <a:schemeClr val="bg1"/>
                </a:solidFill>
              </a:rPr>
              <a:t>School Climate</a:t>
            </a:r>
            <a:endParaRPr lang="en-US" dirty="0"/>
          </a:p>
        </p:txBody>
      </p:sp>
      <p:sp>
        <p:nvSpPr>
          <p:cNvPr id="3" name="Content Placeholder 2"/>
          <p:cNvSpPr>
            <a:spLocks noGrp="1"/>
          </p:cNvSpPr>
          <p:nvPr>
            <p:ph idx="1"/>
          </p:nvPr>
        </p:nvSpPr>
        <p:spPr/>
        <p:txBody>
          <a:bodyPr/>
          <a:lstStyle/>
          <a:p>
            <a:pPr marL="0" indent="0">
              <a:buNone/>
            </a:pPr>
            <a:r>
              <a:rPr lang="en-US" dirty="0" smtClean="0"/>
              <a:t>Relationships</a:t>
            </a:r>
          </a:p>
          <a:p>
            <a:pPr marL="0" indent="0">
              <a:buNone/>
            </a:pPr>
            <a:endParaRPr lang="en-US" sz="2400" i="1" dirty="0"/>
          </a:p>
        </p:txBody>
      </p:sp>
      <p:pic>
        <p:nvPicPr>
          <p:cNvPr id="17410" name="Picture 2" descr="C:\Users\pamela\AppData\Local\Microsoft\Windows\Temporary Internet Files\Content.IE5\G1DTPROT\2626682758_209c385c05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9" y="1710267"/>
            <a:ext cx="4322233" cy="432223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97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6" y="206905"/>
            <a:ext cx="7366000" cy="1143000"/>
          </a:xfrm>
        </p:spPr>
        <p:txBody>
          <a:bodyPr>
            <a:normAutofit fontScale="90000"/>
          </a:bodyPr>
          <a:lstStyle/>
          <a:p>
            <a:pPr algn="l"/>
            <a:r>
              <a:rPr lang="en-US" dirty="0" smtClean="0">
                <a:solidFill>
                  <a:schemeClr val="bg1"/>
                </a:solidFill>
              </a:rPr>
              <a:t>3 Questions for </a:t>
            </a:r>
            <a:br>
              <a:rPr lang="en-US" dirty="0" smtClean="0">
                <a:solidFill>
                  <a:schemeClr val="bg1"/>
                </a:solidFill>
              </a:rPr>
            </a:br>
            <a:r>
              <a:rPr lang="en-US" dirty="0" smtClean="0">
                <a:solidFill>
                  <a:schemeClr val="bg1"/>
                </a:solidFill>
              </a:rPr>
              <a:t>Changing School Climat</a:t>
            </a:r>
            <a:r>
              <a:rPr lang="en-US" dirty="0">
                <a:solidFill>
                  <a:schemeClr val="bg1"/>
                </a:solidFill>
              </a:rPr>
              <a:t>e</a:t>
            </a:r>
          </a:p>
        </p:txBody>
      </p:sp>
      <p:sp>
        <p:nvSpPr>
          <p:cNvPr id="3" name="TextBox 2"/>
          <p:cNvSpPr txBox="1"/>
          <p:nvPr/>
        </p:nvSpPr>
        <p:spPr>
          <a:xfrm>
            <a:off x="2760132" y="1803400"/>
            <a:ext cx="6079067" cy="1384995"/>
          </a:xfrm>
          <a:prstGeom prst="rect">
            <a:avLst/>
          </a:prstGeom>
          <a:noFill/>
        </p:spPr>
        <p:txBody>
          <a:bodyPr wrap="square" rtlCol="0">
            <a:spAutoFit/>
          </a:bodyPr>
          <a:lstStyle/>
          <a:p>
            <a:r>
              <a:rPr lang="en-US" sz="2800" b="1" dirty="0" smtClean="0"/>
              <a:t>With your elbow partner </a:t>
            </a:r>
          </a:p>
          <a:p>
            <a:r>
              <a:rPr lang="en-US" sz="2800" b="1" dirty="0" smtClean="0"/>
              <a:t>and a second elbow partner group </a:t>
            </a:r>
          </a:p>
          <a:p>
            <a:r>
              <a:rPr lang="en-US" sz="2800" b="1" dirty="0" smtClean="0"/>
              <a:t>please discuss the question: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67" y="1734020"/>
            <a:ext cx="2017878" cy="1483313"/>
          </a:xfrm>
          <a:prstGeom prst="rect">
            <a:avLst/>
          </a:prstGeom>
        </p:spPr>
      </p:pic>
      <p:sp>
        <p:nvSpPr>
          <p:cNvPr id="5" name="TextBox 4"/>
          <p:cNvSpPr txBox="1"/>
          <p:nvPr/>
        </p:nvSpPr>
        <p:spPr>
          <a:xfrm>
            <a:off x="1202267" y="3784599"/>
            <a:ext cx="6722533" cy="1354217"/>
          </a:xfrm>
          <a:prstGeom prst="rect">
            <a:avLst/>
          </a:prstGeom>
          <a:noFill/>
        </p:spPr>
        <p:txBody>
          <a:bodyPr wrap="square" rtlCol="0">
            <a:spAutoFit/>
          </a:bodyPr>
          <a:lstStyle/>
          <a:p>
            <a:r>
              <a:rPr lang="en-US" sz="3200" b="1" dirty="0">
                <a:solidFill>
                  <a:srgbClr val="5DA096"/>
                </a:solidFill>
              </a:rPr>
              <a:t>1.</a:t>
            </a:r>
            <a:r>
              <a:rPr lang="en-US" sz="3200" b="1" dirty="0"/>
              <a:t>  </a:t>
            </a:r>
            <a:r>
              <a:rPr lang="en-US" sz="3200" b="1" dirty="0">
                <a:solidFill>
                  <a:srgbClr val="5DA096"/>
                </a:solidFill>
              </a:rPr>
              <a:t>What are you </a:t>
            </a:r>
            <a:r>
              <a:rPr lang="en-US" sz="3200" b="1" i="1" dirty="0">
                <a:solidFill>
                  <a:srgbClr val="5DA096"/>
                </a:solidFill>
              </a:rPr>
              <a:t>already doing </a:t>
            </a:r>
            <a:r>
              <a:rPr lang="en-US" sz="3200" b="1" dirty="0">
                <a:solidFill>
                  <a:srgbClr val="5DA096"/>
                </a:solidFill>
              </a:rPr>
              <a:t>to create a positive school climate?</a:t>
            </a:r>
          </a:p>
          <a:p>
            <a:endParaRPr lang="en-US" dirty="0"/>
          </a:p>
        </p:txBody>
      </p:sp>
    </p:spTree>
    <p:extLst>
      <p:ext uri="{BB962C8B-B14F-4D97-AF65-F5344CB8AC3E}">
        <p14:creationId xmlns:p14="http://schemas.microsoft.com/office/powerpoint/2010/main" val="13876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3962400"/>
            <a:ext cx="7918578" cy="1077218"/>
          </a:xfrm>
          <a:prstGeom prst="rect">
            <a:avLst/>
          </a:prstGeom>
          <a:noFill/>
        </p:spPr>
        <p:txBody>
          <a:bodyPr wrap="none" rtlCol="0">
            <a:spAutoFit/>
          </a:bodyPr>
          <a:lstStyle/>
          <a:p>
            <a:pPr marL="514350" indent="-514350" algn="ctr">
              <a:buAutoNum type="arabicPeriod" startAt="2"/>
            </a:pPr>
            <a:r>
              <a:rPr lang="en-US" sz="3200" b="1" dirty="0" smtClean="0">
                <a:solidFill>
                  <a:srgbClr val="5DA096"/>
                </a:solidFill>
              </a:rPr>
              <a:t>What </a:t>
            </a:r>
            <a:r>
              <a:rPr lang="en-US" sz="3200" b="1" dirty="0">
                <a:solidFill>
                  <a:srgbClr val="5DA096"/>
                </a:solidFill>
              </a:rPr>
              <a:t>is </a:t>
            </a:r>
            <a:r>
              <a:rPr lang="en-US" sz="3200" b="1" i="1" dirty="0">
                <a:solidFill>
                  <a:srgbClr val="5DA096"/>
                </a:solidFill>
              </a:rPr>
              <a:t>one additional thing </a:t>
            </a:r>
            <a:r>
              <a:rPr lang="en-US" sz="3200" b="1" dirty="0" smtClean="0">
                <a:solidFill>
                  <a:srgbClr val="5DA096"/>
                </a:solidFill>
              </a:rPr>
              <a:t>you </a:t>
            </a:r>
            <a:r>
              <a:rPr lang="en-US" sz="3200" b="1" dirty="0">
                <a:solidFill>
                  <a:srgbClr val="5DA096"/>
                </a:solidFill>
              </a:rPr>
              <a:t>could do </a:t>
            </a:r>
            <a:endParaRPr lang="en-US" sz="3200" b="1" dirty="0" smtClean="0">
              <a:solidFill>
                <a:srgbClr val="5DA096"/>
              </a:solidFill>
            </a:endParaRPr>
          </a:p>
          <a:p>
            <a:pPr algn="ctr"/>
            <a:r>
              <a:rPr lang="en-US" sz="3200" b="1" dirty="0" smtClean="0">
                <a:solidFill>
                  <a:srgbClr val="5DA096"/>
                </a:solidFill>
              </a:rPr>
              <a:t>to </a:t>
            </a:r>
            <a:r>
              <a:rPr lang="en-US" sz="3200" b="1" dirty="0">
                <a:solidFill>
                  <a:srgbClr val="5DA096"/>
                </a:solidFill>
              </a:rPr>
              <a:t>enhance school climate</a:t>
            </a:r>
            <a:r>
              <a:rPr lang="en-US" sz="3200" b="1" dirty="0" smtClean="0">
                <a:solidFill>
                  <a:srgbClr val="5DA096"/>
                </a:solidFill>
              </a:rPr>
              <a:t>?</a:t>
            </a:r>
            <a:endParaRPr lang="en-US" sz="3200" b="1" dirty="0">
              <a:solidFill>
                <a:srgbClr val="5DA096"/>
              </a:solidFill>
            </a:endParaRPr>
          </a:p>
        </p:txBody>
      </p:sp>
      <p:sp>
        <p:nvSpPr>
          <p:cNvPr id="7" name="Title 1"/>
          <p:cNvSpPr>
            <a:spLocks noGrp="1"/>
          </p:cNvSpPr>
          <p:nvPr>
            <p:ph type="title"/>
          </p:nvPr>
        </p:nvSpPr>
        <p:spPr>
          <a:xfrm>
            <a:off x="1303867" y="206902"/>
            <a:ext cx="7408333" cy="1143000"/>
          </a:xfrm>
        </p:spPr>
        <p:txBody>
          <a:bodyPr>
            <a:normAutofit fontScale="90000"/>
          </a:bodyPr>
          <a:lstStyle/>
          <a:p>
            <a:pPr algn="l"/>
            <a:r>
              <a:rPr lang="en-US" dirty="0" smtClean="0">
                <a:solidFill>
                  <a:schemeClr val="bg1"/>
                </a:solidFill>
              </a:rPr>
              <a:t>3 Questions for </a:t>
            </a:r>
            <a:br>
              <a:rPr lang="en-US" dirty="0" smtClean="0">
                <a:solidFill>
                  <a:schemeClr val="bg1"/>
                </a:solidFill>
              </a:rPr>
            </a:br>
            <a:r>
              <a:rPr lang="en-US" dirty="0" smtClean="0">
                <a:solidFill>
                  <a:schemeClr val="bg1"/>
                </a:solidFill>
              </a:rPr>
              <a:t>Changing School Climat</a:t>
            </a:r>
            <a:r>
              <a:rPr lang="en-US" dirty="0">
                <a:solidFill>
                  <a:schemeClr val="bg1"/>
                </a:solidFill>
              </a:rPr>
              <a:t>e</a:t>
            </a:r>
          </a:p>
        </p:txBody>
      </p:sp>
      <p:sp>
        <p:nvSpPr>
          <p:cNvPr id="8" name="TextBox 7"/>
          <p:cNvSpPr txBox="1"/>
          <p:nvPr/>
        </p:nvSpPr>
        <p:spPr>
          <a:xfrm>
            <a:off x="2760132" y="1803400"/>
            <a:ext cx="6079067" cy="1384995"/>
          </a:xfrm>
          <a:prstGeom prst="rect">
            <a:avLst/>
          </a:prstGeom>
          <a:noFill/>
        </p:spPr>
        <p:txBody>
          <a:bodyPr wrap="square" rtlCol="0">
            <a:spAutoFit/>
          </a:bodyPr>
          <a:lstStyle/>
          <a:p>
            <a:r>
              <a:rPr lang="en-US" sz="2800" b="1" dirty="0" smtClean="0"/>
              <a:t>With your elbow partner </a:t>
            </a:r>
          </a:p>
          <a:p>
            <a:r>
              <a:rPr lang="en-US" sz="2800" b="1" dirty="0" smtClean="0"/>
              <a:t>and a second elbow partner group </a:t>
            </a:r>
          </a:p>
          <a:p>
            <a:r>
              <a:rPr lang="en-US" sz="2800" b="1" dirty="0" smtClean="0"/>
              <a:t>please discuss the question: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67" y="1734020"/>
            <a:ext cx="2017878" cy="1483313"/>
          </a:xfrm>
          <a:prstGeom prst="rect">
            <a:avLst/>
          </a:prstGeom>
        </p:spPr>
      </p:pic>
    </p:spTree>
    <p:extLst>
      <p:ext uri="{BB962C8B-B14F-4D97-AF65-F5344CB8AC3E}">
        <p14:creationId xmlns:p14="http://schemas.microsoft.com/office/powerpoint/2010/main" val="235002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668" y="3810000"/>
            <a:ext cx="8534400" cy="1538883"/>
          </a:xfrm>
          <a:prstGeom prst="rect">
            <a:avLst/>
          </a:prstGeom>
          <a:noFill/>
        </p:spPr>
        <p:txBody>
          <a:bodyPr wrap="square" rtlCol="0">
            <a:spAutoFit/>
          </a:bodyPr>
          <a:lstStyle/>
          <a:p>
            <a:pPr marL="514350" indent="-514350" algn="ctr">
              <a:spcAft>
                <a:spcPts val="2400"/>
              </a:spcAft>
              <a:buAutoNum type="arabicPeriod" startAt="3"/>
            </a:pPr>
            <a:r>
              <a:rPr lang="en-US" sz="2800" b="1" dirty="0" smtClean="0">
                <a:solidFill>
                  <a:srgbClr val="5DA096"/>
                </a:solidFill>
              </a:rPr>
              <a:t>What is one thing that you would recommend that </a:t>
            </a:r>
            <a:r>
              <a:rPr lang="en-US" sz="2800" b="1" i="1" dirty="0" smtClean="0">
                <a:solidFill>
                  <a:srgbClr val="5DA096"/>
                </a:solidFill>
              </a:rPr>
              <a:t>everyone do</a:t>
            </a:r>
            <a:r>
              <a:rPr lang="en-US" sz="2800" b="1" dirty="0" smtClean="0">
                <a:solidFill>
                  <a:srgbClr val="5DA096"/>
                </a:solidFill>
              </a:rPr>
              <a:t> to improve school climate?</a:t>
            </a:r>
            <a:endParaRPr lang="en-US" sz="2800" dirty="0">
              <a:solidFill>
                <a:srgbClr val="5DA096"/>
              </a:solidFill>
            </a:endParaRPr>
          </a:p>
          <a:p>
            <a:endParaRPr lang="en-US" dirty="0"/>
          </a:p>
        </p:txBody>
      </p:sp>
      <p:sp>
        <p:nvSpPr>
          <p:cNvPr id="7" name="Title 1"/>
          <p:cNvSpPr txBox="1">
            <a:spLocks/>
          </p:cNvSpPr>
          <p:nvPr/>
        </p:nvSpPr>
        <p:spPr>
          <a:xfrm>
            <a:off x="1202266" y="1299105"/>
            <a:ext cx="7366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5DA096"/>
                </a:solidFill>
                <a:latin typeface="+mj-lt"/>
                <a:ea typeface="+mj-ea"/>
                <a:cs typeface="+mj-cs"/>
              </a:defRPr>
            </a:lvl1pPr>
          </a:lstStyle>
          <a:p>
            <a:pPr algn="l"/>
            <a:endParaRPr lang="en-US" dirty="0">
              <a:solidFill>
                <a:schemeClr val="bg1"/>
              </a:solidFill>
            </a:endParaRPr>
          </a:p>
        </p:txBody>
      </p:sp>
      <p:sp>
        <p:nvSpPr>
          <p:cNvPr id="4" name="Title 3"/>
          <p:cNvSpPr>
            <a:spLocks noGrp="1"/>
          </p:cNvSpPr>
          <p:nvPr>
            <p:ph type="title"/>
          </p:nvPr>
        </p:nvSpPr>
        <p:spPr>
          <a:xfrm>
            <a:off x="1303868" y="206893"/>
            <a:ext cx="7450667" cy="1143000"/>
          </a:xfrm>
        </p:spPr>
        <p:txBody>
          <a:bodyPr>
            <a:normAutofit fontScale="90000"/>
          </a:bodyPr>
          <a:lstStyle/>
          <a:p>
            <a:pPr algn="l"/>
            <a:r>
              <a:rPr lang="en-US" dirty="0">
                <a:solidFill>
                  <a:schemeClr val="bg1"/>
                </a:solidFill>
              </a:rPr>
              <a:t>3 Questions </a:t>
            </a:r>
            <a:r>
              <a:rPr lang="en-US" dirty="0" smtClean="0">
                <a:solidFill>
                  <a:schemeClr val="bg1"/>
                </a:solidFill>
              </a:rPr>
              <a:t>for </a:t>
            </a:r>
            <a:br>
              <a:rPr lang="en-US" dirty="0" smtClean="0">
                <a:solidFill>
                  <a:schemeClr val="bg1"/>
                </a:solidFill>
              </a:rPr>
            </a:br>
            <a:r>
              <a:rPr lang="en-US" dirty="0" smtClean="0">
                <a:solidFill>
                  <a:schemeClr val="bg1"/>
                </a:solidFill>
              </a:rPr>
              <a:t>Changing </a:t>
            </a:r>
            <a:r>
              <a:rPr lang="en-US" dirty="0">
                <a:solidFill>
                  <a:schemeClr val="bg1"/>
                </a:solidFill>
              </a:rPr>
              <a:t>School </a:t>
            </a:r>
            <a:r>
              <a:rPr lang="en-US" dirty="0" smtClean="0">
                <a:solidFill>
                  <a:schemeClr val="bg1"/>
                </a:solidFill>
              </a:rPr>
              <a:t>Climate</a:t>
            </a:r>
            <a:endParaRPr lang="en-US" dirty="0"/>
          </a:p>
        </p:txBody>
      </p:sp>
      <p:sp>
        <p:nvSpPr>
          <p:cNvPr id="8" name="TextBox 7"/>
          <p:cNvSpPr txBox="1"/>
          <p:nvPr/>
        </p:nvSpPr>
        <p:spPr>
          <a:xfrm>
            <a:off x="2760132" y="1803400"/>
            <a:ext cx="6079067" cy="1384995"/>
          </a:xfrm>
          <a:prstGeom prst="rect">
            <a:avLst/>
          </a:prstGeom>
          <a:noFill/>
        </p:spPr>
        <p:txBody>
          <a:bodyPr wrap="square" rtlCol="0">
            <a:spAutoFit/>
          </a:bodyPr>
          <a:lstStyle/>
          <a:p>
            <a:r>
              <a:rPr lang="en-US" sz="2800" b="1" dirty="0" smtClean="0"/>
              <a:t>With your elbow partner </a:t>
            </a:r>
          </a:p>
          <a:p>
            <a:r>
              <a:rPr lang="en-US" sz="2800" b="1" dirty="0" smtClean="0"/>
              <a:t>and a second elbow partner group </a:t>
            </a:r>
          </a:p>
          <a:p>
            <a:r>
              <a:rPr lang="en-US" sz="2800" b="1" dirty="0" smtClean="0"/>
              <a:t>please discuss the question: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67" y="1734020"/>
            <a:ext cx="2017878" cy="1483313"/>
          </a:xfrm>
          <a:prstGeom prst="rect">
            <a:avLst/>
          </a:prstGeom>
        </p:spPr>
      </p:pic>
    </p:spTree>
    <p:extLst>
      <p:ext uri="{BB962C8B-B14F-4D97-AF65-F5344CB8AC3E}">
        <p14:creationId xmlns:p14="http://schemas.microsoft.com/office/powerpoint/2010/main" val="372340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32303"/>
            <a:ext cx="7467600" cy="1143000"/>
          </a:xfrm>
        </p:spPr>
        <p:txBody>
          <a:bodyPr>
            <a:normAutofit fontScale="90000"/>
          </a:bodyPr>
          <a:lstStyle/>
          <a:p>
            <a:r>
              <a:rPr lang="en-US" dirty="0" smtClean="0">
                <a:solidFill>
                  <a:schemeClr val="bg1"/>
                </a:solidFill>
              </a:rPr>
              <a:t>Strategies To Create a </a:t>
            </a:r>
            <a:br>
              <a:rPr lang="en-US" dirty="0" smtClean="0">
                <a:solidFill>
                  <a:schemeClr val="bg1"/>
                </a:solidFill>
              </a:rPr>
            </a:br>
            <a:r>
              <a:rPr lang="en-US" dirty="0" smtClean="0">
                <a:solidFill>
                  <a:schemeClr val="bg1"/>
                </a:solidFill>
              </a:rPr>
              <a:t>Positive School Climate</a:t>
            </a:r>
            <a:endParaRPr lang="en-US" dirty="0">
              <a:solidFill>
                <a:schemeClr val="bg1"/>
              </a:solidFill>
            </a:endParaRPr>
          </a:p>
        </p:txBody>
      </p:sp>
      <p:sp>
        <p:nvSpPr>
          <p:cNvPr id="3" name="Content Placeholder 2"/>
          <p:cNvSpPr>
            <a:spLocks noGrp="1"/>
          </p:cNvSpPr>
          <p:nvPr>
            <p:ph idx="1"/>
          </p:nvPr>
        </p:nvSpPr>
        <p:spPr>
          <a:xfrm>
            <a:off x="457200" y="1524000"/>
            <a:ext cx="8229600" cy="4800600"/>
          </a:xfrm>
        </p:spPr>
        <p:txBody>
          <a:bodyPr>
            <a:normAutofit lnSpcReduction="10000"/>
          </a:bodyPr>
          <a:lstStyle/>
          <a:p>
            <a:r>
              <a:rPr lang="en-US" sz="3900" b="1" dirty="0" smtClean="0"/>
              <a:t>Engagement: </a:t>
            </a:r>
            <a:r>
              <a:rPr lang="en-US" sz="3500" dirty="0" smtClean="0"/>
              <a:t>includes relationships, respect for diversity, and school participation</a:t>
            </a:r>
          </a:p>
          <a:p>
            <a:endParaRPr lang="en-US" sz="1600" dirty="0"/>
          </a:p>
          <a:p>
            <a:r>
              <a:rPr lang="en-US" sz="3900" b="1" dirty="0" smtClean="0"/>
              <a:t>Safety: </a:t>
            </a:r>
            <a:r>
              <a:rPr lang="en-US" sz="3500" dirty="0" smtClean="0"/>
              <a:t>includes emotional and physical safety and reduction of substance abuse</a:t>
            </a:r>
          </a:p>
          <a:p>
            <a:endParaRPr lang="en-US" sz="1600" dirty="0"/>
          </a:p>
          <a:p>
            <a:r>
              <a:rPr lang="en-US" sz="3900" b="1" dirty="0" smtClean="0"/>
              <a:t>Environment:</a:t>
            </a:r>
            <a:r>
              <a:rPr lang="en-US" sz="3900" dirty="0" smtClean="0"/>
              <a:t> </a:t>
            </a:r>
            <a:r>
              <a:rPr lang="en-US" dirty="0" smtClean="0"/>
              <a:t>includes the physical, academic, and disciplinary environments and wellness</a:t>
            </a:r>
            <a:endParaRPr lang="en-US" dirty="0"/>
          </a:p>
        </p:txBody>
      </p:sp>
    </p:spTree>
    <p:extLst>
      <p:ext uri="{BB962C8B-B14F-4D97-AF65-F5344CB8AC3E}">
        <p14:creationId xmlns:p14="http://schemas.microsoft.com/office/powerpoint/2010/main" val="410864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32303"/>
            <a:ext cx="7450667" cy="1143000"/>
          </a:xfrm>
        </p:spPr>
        <p:txBody>
          <a:bodyPr>
            <a:normAutofit fontScale="90000"/>
          </a:bodyPr>
          <a:lstStyle/>
          <a:p>
            <a:r>
              <a:rPr lang="en-US" dirty="0" smtClean="0">
                <a:solidFill>
                  <a:schemeClr val="bg1"/>
                </a:solidFill>
              </a:rPr>
              <a:t>How do you respond to real life examples?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Form Groups of 4 – 5</a:t>
            </a:r>
          </a:p>
          <a:p>
            <a:r>
              <a:rPr lang="en-US" dirty="0" smtClean="0"/>
              <a:t>1. group facilitator, 2. scribe, 3. spokesperson, and 4. timekeeper</a:t>
            </a:r>
          </a:p>
          <a:p>
            <a:r>
              <a:rPr lang="en-US" dirty="0" smtClean="0"/>
              <a:t>Read example and write down initial response and share with the group</a:t>
            </a:r>
          </a:p>
          <a:p>
            <a:r>
              <a:rPr lang="en-US" dirty="0" smtClean="0"/>
              <a:t>Groups discuss</a:t>
            </a:r>
          </a:p>
          <a:p>
            <a:endParaRPr lang="en-US" sz="800" dirty="0" smtClean="0"/>
          </a:p>
          <a:p>
            <a:pPr marL="1657350" lvl="3" indent="-514350">
              <a:buFont typeface="+mj-lt"/>
              <a:buAutoNum type="arabicPeriod"/>
            </a:pPr>
            <a:r>
              <a:rPr lang="en-US" sz="2800" dirty="0" smtClean="0"/>
              <a:t>What is the short-term response?</a:t>
            </a:r>
          </a:p>
          <a:p>
            <a:pPr marL="1657350" lvl="3" indent="-514350">
              <a:buFont typeface="+mj-lt"/>
              <a:buAutoNum type="arabicPeriod"/>
            </a:pPr>
            <a:r>
              <a:rPr lang="en-US" sz="2800" dirty="0" smtClean="0"/>
              <a:t>What is the long-term response?</a:t>
            </a:r>
            <a:endParaRPr lang="en-US" sz="2800" dirty="0"/>
          </a:p>
        </p:txBody>
      </p:sp>
    </p:spTree>
    <p:extLst>
      <p:ext uri="{BB962C8B-B14F-4D97-AF65-F5344CB8AC3E}">
        <p14:creationId xmlns:p14="http://schemas.microsoft.com/office/powerpoint/2010/main" val="309961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23836"/>
            <a:ext cx="7450667" cy="1143000"/>
          </a:xfrm>
        </p:spPr>
        <p:txBody>
          <a:bodyPr/>
          <a:lstStyle/>
          <a:p>
            <a:r>
              <a:rPr lang="en-US" dirty="0" smtClean="0">
                <a:solidFill>
                  <a:schemeClr val="bg1"/>
                </a:solidFill>
              </a:rPr>
              <a:t>Take-</a:t>
            </a:r>
            <a:r>
              <a:rPr lang="en-US" dirty="0" err="1" smtClean="0">
                <a:solidFill>
                  <a:schemeClr val="bg1"/>
                </a:solidFill>
              </a:rPr>
              <a:t>aways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One new idea</a:t>
            </a:r>
          </a:p>
          <a:p>
            <a:endParaRPr lang="en-US" dirty="0"/>
          </a:p>
          <a:p>
            <a:endParaRPr lang="en-US" dirty="0" smtClean="0"/>
          </a:p>
          <a:p>
            <a:endParaRPr lang="en-US" dirty="0"/>
          </a:p>
          <a:p>
            <a:r>
              <a:rPr lang="en-US" dirty="0" smtClean="0"/>
              <a:t>One thing you will do </a:t>
            </a:r>
          </a:p>
          <a:p>
            <a:pPr marL="0" indent="0">
              <a:buNone/>
            </a:pPr>
            <a:r>
              <a:rPr lang="en-US" dirty="0"/>
              <a:t> </a:t>
            </a:r>
            <a:r>
              <a:rPr lang="en-US" dirty="0" smtClean="0"/>
              <a:t>     back at your school</a:t>
            </a:r>
            <a:endParaRPr lang="en-US" dirty="0"/>
          </a:p>
        </p:txBody>
      </p:sp>
      <p:pic>
        <p:nvPicPr>
          <p:cNvPr id="5122" name="Picture 2" descr="C:\Users\pamela\AppData\Local\Microsoft\Windows\Temporary Internet Files\Content.IE5\ERX1IWL7\ku-xlar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524000"/>
            <a:ext cx="1950720" cy="195072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C:\Users\pamela\AppData\Local\Microsoft\Windows\Temporary Internet Files\Content.IE5\GGUGUIAY\Isn-t-it-time-to-take-ac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6161" y="3733801"/>
            <a:ext cx="2758440" cy="220215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91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06905"/>
            <a:ext cx="7450667" cy="1143000"/>
          </a:xfrm>
        </p:spPr>
        <p:txBody>
          <a:bodyPr>
            <a:normAutofit fontScale="90000"/>
          </a:bodyPr>
          <a:lstStyle/>
          <a:p>
            <a:r>
              <a:rPr lang="en-US" dirty="0" smtClean="0">
                <a:solidFill>
                  <a:schemeClr val="bg1"/>
                </a:solidFill>
              </a:rPr>
              <a:t>School Climate Survey </a:t>
            </a:r>
            <a:br>
              <a:rPr lang="en-US" dirty="0" smtClean="0">
                <a:solidFill>
                  <a:schemeClr val="bg1"/>
                </a:solidFill>
              </a:rPr>
            </a:br>
            <a:r>
              <a:rPr lang="en-US" dirty="0" smtClean="0">
                <a:solidFill>
                  <a:schemeClr val="bg1"/>
                </a:solidFill>
              </a:rPr>
              <a:t>Pilot Project</a:t>
            </a:r>
            <a:endParaRPr lang="en-US" dirty="0">
              <a:solidFill>
                <a:schemeClr val="bg1"/>
              </a:solidFill>
            </a:endParaRPr>
          </a:p>
        </p:txBody>
      </p:sp>
      <p:sp>
        <p:nvSpPr>
          <p:cNvPr id="3" name="Content Placeholder 2"/>
          <p:cNvSpPr>
            <a:spLocks noGrp="1"/>
          </p:cNvSpPr>
          <p:nvPr>
            <p:ph idx="1"/>
          </p:nvPr>
        </p:nvSpPr>
        <p:spPr/>
        <p:txBody>
          <a:bodyPr/>
          <a:lstStyle/>
          <a:p>
            <a:r>
              <a:rPr lang="en-US" sz="2800" dirty="0" smtClean="0"/>
              <a:t>Introduce the NYSED climate survey pilot project </a:t>
            </a:r>
          </a:p>
          <a:p>
            <a:endParaRPr lang="en-US" sz="2800" dirty="0" smtClean="0"/>
          </a:p>
          <a:p>
            <a:r>
              <a:rPr lang="en-US" sz="2800" dirty="0" smtClean="0"/>
              <a:t>Solicit feedback/new ideas/success stories from any schools currently implementing climate surveys</a:t>
            </a:r>
          </a:p>
          <a:p>
            <a:endParaRPr lang="en-US" sz="2800" dirty="0" smtClean="0"/>
          </a:p>
          <a:p>
            <a:r>
              <a:rPr lang="en-US" sz="2800" dirty="0"/>
              <a:t>Ask for any </a:t>
            </a:r>
            <a:r>
              <a:rPr lang="en-US" sz="2800" dirty="0" smtClean="0"/>
              <a:t>participants</a:t>
            </a:r>
          </a:p>
          <a:p>
            <a:endParaRPr lang="en-US" sz="2800" dirty="0" smtClean="0"/>
          </a:p>
          <a:p>
            <a:r>
              <a:rPr lang="en-US" sz="2800" dirty="0" smtClean="0"/>
              <a:t>For more information…</a:t>
            </a:r>
            <a:endParaRPr lang="en-US" sz="2800" dirty="0"/>
          </a:p>
          <a:p>
            <a:pPr marL="0" indent="0">
              <a:buNone/>
            </a:pPr>
            <a:endParaRPr lang="en-US" dirty="0"/>
          </a:p>
        </p:txBody>
      </p:sp>
    </p:spTree>
    <p:extLst>
      <p:ext uri="{BB962C8B-B14F-4D97-AF65-F5344CB8AC3E}">
        <p14:creationId xmlns:p14="http://schemas.microsoft.com/office/powerpoint/2010/main" val="35727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Thank you for participating</a:t>
            </a:r>
            <a:endParaRPr lang="en-US" dirty="0">
              <a:solidFill>
                <a:schemeClr val="bg1"/>
              </a:solidFill>
            </a:endParaRPr>
          </a:p>
        </p:txBody>
      </p:sp>
      <p:pic>
        <p:nvPicPr>
          <p:cNvPr id="6146" name="Picture 2" descr="C:\Users\pamela\AppData\Local\Microsoft\Windows\Temporary Internet Files\Content.IE5\GGUGUIAY\ThankYou-2_362H_clrP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715" y="2076908"/>
            <a:ext cx="3848383" cy="354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48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315200" cy="1143000"/>
          </a:xfrm>
        </p:spPr>
        <p:txBody>
          <a:bodyPr/>
          <a:lstStyle/>
          <a:p>
            <a:pPr algn="l"/>
            <a:r>
              <a:rPr lang="en-US" dirty="0">
                <a:solidFill>
                  <a:schemeClr val="bg1"/>
                </a:solidFill>
              </a:rPr>
              <a:t>Contact Information</a:t>
            </a:r>
            <a:endParaRPr lang="en-US" dirty="0"/>
          </a:p>
        </p:txBody>
      </p:sp>
      <p:sp>
        <p:nvSpPr>
          <p:cNvPr id="3" name="Content Placeholder 2"/>
          <p:cNvSpPr>
            <a:spLocks noGrp="1"/>
          </p:cNvSpPr>
          <p:nvPr>
            <p:ph idx="1"/>
          </p:nvPr>
        </p:nvSpPr>
        <p:spPr>
          <a:xfrm>
            <a:off x="457200" y="1828800"/>
            <a:ext cx="8229600" cy="4038600"/>
          </a:xfrm>
        </p:spPr>
        <p:txBody>
          <a:bodyPr>
            <a:normAutofit fontScale="70000" lnSpcReduction="20000"/>
          </a:bodyPr>
          <a:lstStyle/>
          <a:p>
            <a:pPr marL="0" indent="0" algn="ctr">
              <a:buNone/>
            </a:pPr>
            <a:r>
              <a:rPr lang="en-US" sz="2800" b="1" dirty="0">
                <a:solidFill>
                  <a:srgbClr val="58958B"/>
                </a:solidFill>
              </a:rPr>
              <a:t>NYSED  Student Support Services  </a:t>
            </a:r>
          </a:p>
          <a:p>
            <a:pPr marL="0" indent="0" algn="ctr">
              <a:buNone/>
            </a:pPr>
            <a:r>
              <a:rPr lang="en-US" sz="2800" b="1" dirty="0">
                <a:solidFill>
                  <a:srgbClr val="58958B"/>
                </a:solidFill>
              </a:rPr>
              <a:t>518-486-6090</a:t>
            </a:r>
          </a:p>
          <a:p>
            <a:pPr marL="0" indent="0" algn="ctr">
              <a:buNone/>
            </a:pPr>
            <a:r>
              <a:rPr lang="en-US" sz="2800" dirty="0">
                <a:solidFill>
                  <a:srgbClr val="58958B"/>
                </a:solidFill>
                <a:hlinkClick r:id="rId3"/>
              </a:rPr>
              <a:t>http://www.p12.nysed.gov/sss/</a:t>
            </a:r>
            <a:endParaRPr lang="en-US" sz="2800" dirty="0">
              <a:solidFill>
                <a:srgbClr val="58958B"/>
              </a:solidFill>
            </a:endParaRPr>
          </a:p>
          <a:p>
            <a:pPr algn="ctr"/>
            <a:endParaRPr lang="en-US" sz="2800" dirty="0">
              <a:solidFill>
                <a:srgbClr val="58958B"/>
              </a:solidFill>
            </a:endParaRPr>
          </a:p>
          <a:p>
            <a:pPr marL="0" indent="0" algn="ctr">
              <a:buNone/>
            </a:pPr>
            <a:r>
              <a:rPr lang="en-US" sz="2800" b="1" dirty="0">
                <a:solidFill>
                  <a:srgbClr val="58958B"/>
                </a:solidFill>
              </a:rPr>
              <a:t>Questions</a:t>
            </a:r>
            <a:r>
              <a:rPr lang="en-US" sz="2800" dirty="0">
                <a:solidFill>
                  <a:srgbClr val="58958B"/>
                </a:solidFill>
              </a:rPr>
              <a:t> </a:t>
            </a:r>
            <a:r>
              <a:rPr lang="en-US" sz="2800" dirty="0" smtClean="0">
                <a:solidFill>
                  <a:srgbClr val="58958B"/>
                </a:solidFill>
              </a:rPr>
              <a:t>regarding DASA and SSEC  </a:t>
            </a:r>
            <a:r>
              <a:rPr lang="en-US" sz="2800" dirty="0" smtClean="0">
                <a:solidFill>
                  <a:srgbClr val="58958B"/>
                </a:solidFill>
                <a:hlinkClick r:id="rId4"/>
              </a:rPr>
              <a:t>SSEC@nysed.gov</a:t>
            </a:r>
            <a:endParaRPr lang="en-US" sz="2800" dirty="0" smtClean="0">
              <a:solidFill>
                <a:srgbClr val="58958B"/>
              </a:solidFill>
            </a:endParaRPr>
          </a:p>
          <a:p>
            <a:pPr marL="0" indent="0" algn="ctr">
              <a:buNone/>
            </a:pPr>
            <a:r>
              <a:rPr lang="en-US" sz="2800" b="1" dirty="0" smtClean="0">
                <a:solidFill>
                  <a:srgbClr val="58958B"/>
                </a:solidFill>
              </a:rPr>
              <a:t>Questions </a:t>
            </a:r>
            <a:r>
              <a:rPr lang="en-US" sz="2800" dirty="0" smtClean="0">
                <a:solidFill>
                  <a:srgbClr val="58958B"/>
                </a:solidFill>
              </a:rPr>
              <a:t>regarding School Climate Surveys </a:t>
            </a:r>
            <a:r>
              <a:rPr lang="en-US" sz="2800" dirty="0" smtClean="0">
                <a:solidFill>
                  <a:srgbClr val="58958B"/>
                </a:solidFill>
                <a:hlinkClick r:id="rId5"/>
              </a:rPr>
              <a:t>SchoolClimate@nysed.gov</a:t>
            </a:r>
            <a:endParaRPr lang="en-US" sz="2800" dirty="0" smtClean="0">
              <a:solidFill>
                <a:srgbClr val="58958B"/>
              </a:solidFill>
            </a:endParaRPr>
          </a:p>
          <a:p>
            <a:pPr marL="0" indent="0" algn="ctr">
              <a:buNone/>
            </a:pPr>
            <a:endParaRPr lang="en-US" sz="2800" dirty="0">
              <a:solidFill>
                <a:srgbClr val="58958B"/>
              </a:solidFill>
            </a:endParaRPr>
          </a:p>
          <a:p>
            <a:pPr marL="0" indent="0" algn="ctr">
              <a:buNone/>
            </a:pPr>
            <a:endParaRPr lang="en-US" sz="2800" dirty="0">
              <a:solidFill>
                <a:srgbClr val="58958B"/>
              </a:solidFill>
            </a:endParaRPr>
          </a:p>
          <a:p>
            <a:pPr marL="0" indent="0" algn="ctr">
              <a:buNone/>
            </a:pPr>
            <a:r>
              <a:rPr lang="en-US" sz="2800" b="1" dirty="0">
                <a:solidFill>
                  <a:srgbClr val="58958B"/>
                </a:solidFill>
              </a:rPr>
              <a:t>New York State Center for School Safety</a:t>
            </a:r>
          </a:p>
          <a:p>
            <a:pPr marL="0" indent="0" algn="ctr">
              <a:buNone/>
            </a:pPr>
            <a:r>
              <a:rPr lang="en-US" sz="2800" b="1" dirty="0">
                <a:solidFill>
                  <a:srgbClr val="58958B"/>
                </a:solidFill>
              </a:rPr>
              <a:t>844-509-7161 </a:t>
            </a:r>
          </a:p>
          <a:p>
            <a:pPr marL="0" indent="0" algn="ctr">
              <a:buNone/>
            </a:pPr>
            <a:r>
              <a:rPr lang="en-US" sz="2800" dirty="0" smtClean="0">
                <a:solidFill>
                  <a:srgbClr val="58958B"/>
                </a:solidFill>
                <a:hlinkClick r:id="rId6"/>
              </a:rPr>
              <a:t>www.nyscfss.org</a:t>
            </a:r>
            <a:endParaRPr lang="en-US" sz="2800" dirty="0" smtClean="0">
              <a:solidFill>
                <a:srgbClr val="58958B"/>
              </a:solidFill>
            </a:endParaRPr>
          </a:p>
          <a:p>
            <a:pPr marL="0" indent="0" algn="ctr">
              <a:buNone/>
            </a:pPr>
            <a:endParaRPr lang="en-US" sz="1100" dirty="0" smtClean="0">
              <a:solidFill>
                <a:srgbClr val="58958B"/>
              </a:solidFill>
            </a:endParaRPr>
          </a:p>
          <a:p>
            <a:pPr marL="0" indent="0" algn="ctr">
              <a:buNone/>
            </a:pPr>
            <a:r>
              <a:rPr lang="en-US" sz="2800" dirty="0" smtClean="0">
                <a:solidFill>
                  <a:srgbClr val="58958B"/>
                </a:solidFill>
              </a:rPr>
              <a:t>@NYSCFSS</a:t>
            </a:r>
            <a:endParaRPr lang="en-US" sz="2800" dirty="0">
              <a:solidFill>
                <a:srgbClr val="58958B"/>
              </a:solidFill>
            </a:endParaRPr>
          </a:p>
          <a:p>
            <a:endParaRPr lang="en-US" dirty="0"/>
          </a:p>
        </p:txBody>
      </p:sp>
      <p:cxnSp>
        <p:nvCxnSpPr>
          <p:cNvPr id="4" name="Straight Connector 3"/>
          <p:cNvCxnSpPr/>
          <p:nvPr/>
        </p:nvCxnSpPr>
        <p:spPr>
          <a:xfrm>
            <a:off x="1295400" y="3657600"/>
            <a:ext cx="6934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62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noAutofit/>
          </a:bodyPr>
          <a:lstStyle/>
          <a:p>
            <a:r>
              <a:rPr lang="en-US" sz="2800" dirty="0">
                <a:solidFill>
                  <a:schemeClr val="bg1"/>
                </a:solidFill>
              </a:rPr>
              <a:t>Safe Schools Against Violence in Education Act (SAVE</a:t>
            </a:r>
            <a:r>
              <a:rPr lang="en-US" sz="2800" dirty="0" smtClean="0">
                <a:solidFill>
                  <a:schemeClr val="bg1"/>
                </a:solidFill>
              </a:rPr>
              <a:t>)  -  Project SAVE</a:t>
            </a:r>
            <a:endParaRPr lang="en-US" sz="2800" dirty="0">
              <a:solidFill>
                <a:schemeClr val="bg1"/>
              </a:solidFill>
            </a:endParaRPr>
          </a:p>
        </p:txBody>
      </p:sp>
      <p:sp>
        <p:nvSpPr>
          <p:cNvPr id="3" name="Content Placeholder 2"/>
          <p:cNvSpPr>
            <a:spLocks noGrp="1"/>
          </p:cNvSpPr>
          <p:nvPr>
            <p:ph idx="1"/>
          </p:nvPr>
        </p:nvSpPr>
        <p:spPr>
          <a:xfrm>
            <a:off x="457200" y="1803402"/>
            <a:ext cx="8153400" cy="3589866"/>
          </a:xfrm>
        </p:spPr>
        <p:txBody>
          <a:bodyPr>
            <a:normAutofit/>
          </a:bodyPr>
          <a:lstStyle/>
          <a:p>
            <a:pPr marL="457200" lvl="1" indent="0">
              <a:spcAft>
                <a:spcPts val="1800"/>
              </a:spcAft>
              <a:buNone/>
            </a:pPr>
            <a:r>
              <a:rPr lang="en-US" dirty="0" smtClean="0"/>
              <a:t>Purpose:</a:t>
            </a:r>
          </a:p>
          <a:p>
            <a:pPr lvl="1">
              <a:spcBef>
                <a:spcPts val="600"/>
              </a:spcBef>
              <a:spcAft>
                <a:spcPts val="1800"/>
              </a:spcAft>
              <a:buFont typeface="Arial" panose="020B0604020202020204" pitchFamily="34" charset="0"/>
              <a:buChar char="•"/>
            </a:pPr>
            <a:r>
              <a:rPr lang="en-US" b="1" dirty="0" smtClean="0"/>
              <a:t>prevent</a:t>
            </a:r>
            <a:r>
              <a:rPr lang="en-US" dirty="0" smtClean="0"/>
              <a:t> or </a:t>
            </a:r>
            <a:r>
              <a:rPr lang="en-US" b="1" dirty="0" smtClean="0"/>
              <a:t>minimize</a:t>
            </a:r>
            <a:r>
              <a:rPr lang="en-US" dirty="0" smtClean="0"/>
              <a:t> the effects of violent incidents and emergencies </a:t>
            </a:r>
          </a:p>
          <a:p>
            <a:pPr lvl="1">
              <a:buFont typeface="Arial" panose="020B0604020202020204" pitchFamily="34" charset="0"/>
              <a:buChar char="•"/>
            </a:pPr>
            <a:r>
              <a:rPr lang="en-US" dirty="0" smtClean="0"/>
              <a:t> facilitate the </a:t>
            </a:r>
            <a:r>
              <a:rPr lang="en-US" b="1" dirty="0" smtClean="0"/>
              <a:t>coordination</a:t>
            </a:r>
            <a:r>
              <a:rPr lang="en-US" dirty="0" smtClean="0"/>
              <a:t> of schools and school districts with local and county resources in the event of such incidents or emergencies.</a:t>
            </a:r>
          </a:p>
        </p:txBody>
      </p:sp>
      <p:sp>
        <p:nvSpPr>
          <p:cNvPr id="4" name="TextBox 3"/>
          <p:cNvSpPr txBox="1"/>
          <p:nvPr/>
        </p:nvSpPr>
        <p:spPr>
          <a:xfrm>
            <a:off x="1219200" y="5715000"/>
            <a:ext cx="6400800" cy="523220"/>
          </a:xfrm>
          <a:prstGeom prst="rect">
            <a:avLst/>
          </a:prstGeom>
          <a:noFill/>
        </p:spPr>
        <p:txBody>
          <a:bodyPr wrap="square" rtlCol="0">
            <a:spAutoFit/>
          </a:bodyPr>
          <a:lstStyle/>
          <a:p>
            <a:r>
              <a:rPr lang="en-US" sz="1400" dirty="0" smtClean="0"/>
              <a:t>Quick Guide to Emergency </a:t>
            </a:r>
            <a:r>
              <a:rPr lang="en-US" sz="1400" dirty="0"/>
              <a:t>Response Planning http://docs.wixstatic.com/ugd/10c789_731f37d8b971468f8f133160c435279e.pdf</a:t>
            </a:r>
          </a:p>
        </p:txBody>
      </p:sp>
    </p:spTree>
    <p:extLst>
      <p:ext uri="{BB962C8B-B14F-4D97-AF65-F5344CB8AC3E}">
        <p14:creationId xmlns:p14="http://schemas.microsoft.com/office/powerpoint/2010/main" val="195948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2" y="249237"/>
            <a:ext cx="7450667" cy="1143000"/>
          </a:xfrm>
        </p:spPr>
        <p:txBody>
          <a:bodyPr/>
          <a:lstStyle/>
          <a:p>
            <a:r>
              <a:rPr lang="en-US" dirty="0" smtClean="0">
                <a:solidFill>
                  <a:schemeClr val="bg1"/>
                </a:solidFill>
              </a:rPr>
              <a:t>Project SAVE: Overview</a:t>
            </a:r>
            <a:endParaRPr lang="en-US" dirty="0">
              <a:solidFill>
                <a:schemeClr val="bg1"/>
              </a:solidFill>
            </a:endParaRPr>
          </a:p>
        </p:txBody>
      </p:sp>
      <p:sp>
        <p:nvSpPr>
          <p:cNvPr id="3" name="Content Placeholder 2"/>
          <p:cNvSpPr>
            <a:spLocks noGrp="1"/>
          </p:cNvSpPr>
          <p:nvPr>
            <p:ph idx="1"/>
          </p:nvPr>
        </p:nvSpPr>
        <p:spPr>
          <a:xfrm>
            <a:off x="457200" y="1524000"/>
            <a:ext cx="8229600" cy="4525963"/>
          </a:xfrm>
        </p:spPr>
        <p:txBody>
          <a:bodyPr/>
          <a:lstStyle/>
          <a:p>
            <a:pPr marL="0" indent="0" algn="ctr">
              <a:buNone/>
            </a:pPr>
            <a:r>
              <a:rPr lang="en-US" dirty="0" smtClean="0"/>
              <a:t>Quick Guide to Emergency Response Planning </a:t>
            </a:r>
          </a:p>
          <a:p>
            <a:pPr marL="0" indent="0" algn="ctr">
              <a:buNone/>
            </a:pPr>
            <a:r>
              <a:rPr lang="en-US" sz="2400" dirty="0" smtClean="0"/>
              <a:t>Requirements in Education Law §§2801-a, </a:t>
            </a:r>
          </a:p>
          <a:p>
            <a:pPr marL="0" indent="0" algn="ctr">
              <a:buNone/>
            </a:pPr>
            <a:r>
              <a:rPr lang="en-US" sz="2400" dirty="0" smtClean="0"/>
              <a:t>and Commissioner’s Regulation 155.17</a:t>
            </a:r>
          </a:p>
          <a:p>
            <a:pPr marL="0" indent="0" algn="ct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3704274"/>
              </p:ext>
            </p:extLst>
          </p:nvPr>
        </p:nvGraphicFramePr>
        <p:xfrm>
          <a:off x="1676400" y="3200400"/>
          <a:ext cx="6096000" cy="26517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61623">
                <a:tc>
                  <a:txBody>
                    <a:bodyPr/>
                    <a:lstStyle/>
                    <a:p>
                      <a:r>
                        <a:rPr lang="en-US" dirty="0" smtClean="0"/>
                        <a:t>Teams Required</a:t>
                      </a:r>
                      <a:endParaRPr lang="en-US" dirty="0"/>
                    </a:p>
                  </a:txBody>
                  <a:tcPr/>
                </a:tc>
                <a:tc>
                  <a:txBody>
                    <a:bodyPr/>
                    <a:lstStyle/>
                    <a:p>
                      <a:r>
                        <a:rPr lang="en-US" dirty="0" smtClean="0"/>
                        <a:t>Plans Required</a:t>
                      </a:r>
                      <a:endParaRPr lang="en-US" dirty="0"/>
                    </a:p>
                  </a:txBody>
                  <a:tcPr/>
                </a:tc>
                <a:extLst>
                  <a:ext uri="{0D108BD9-81ED-4DB2-BD59-A6C34878D82A}">
                    <a16:rowId xmlns:a16="http://schemas.microsoft.com/office/drawing/2014/main" xmlns="" val="10000"/>
                  </a:ext>
                </a:extLst>
              </a:tr>
              <a:tr h="2229177">
                <a:tc>
                  <a:txBody>
                    <a:bodyPr/>
                    <a:lstStyle/>
                    <a:p>
                      <a:pPr marL="285750" indent="-285750">
                        <a:buFont typeface="Arial" panose="020B0604020202020204" pitchFamily="34" charset="0"/>
                        <a:buChar char="•"/>
                      </a:pPr>
                      <a:r>
                        <a:rPr lang="en-US" dirty="0" smtClean="0"/>
                        <a:t>District-wide School Safety Team</a:t>
                      </a:r>
                    </a:p>
                    <a:p>
                      <a:pPr marL="285750" indent="-285750">
                        <a:buFont typeface="Arial" panose="020B0604020202020204" pitchFamily="34" charset="0"/>
                        <a:buChar char="•"/>
                      </a:pPr>
                      <a:r>
                        <a:rPr lang="en-US" dirty="0" smtClean="0"/>
                        <a:t>Building Level Emergency Response Team</a:t>
                      </a:r>
                    </a:p>
                    <a:p>
                      <a:pPr marL="285750" indent="-285750">
                        <a:buFont typeface="Arial" panose="020B0604020202020204" pitchFamily="34" charset="0"/>
                        <a:buChar char="•"/>
                      </a:pPr>
                      <a:r>
                        <a:rPr lang="en-US" dirty="0" smtClean="0"/>
                        <a:t>Emergency Response Team</a:t>
                      </a:r>
                    </a:p>
                    <a:p>
                      <a:pPr marL="285750" indent="-285750">
                        <a:buFont typeface="Arial" panose="020B0604020202020204" pitchFamily="34" charset="0"/>
                        <a:buChar char="•"/>
                      </a:pPr>
                      <a:r>
                        <a:rPr lang="en-US" dirty="0" smtClean="0"/>
                        <a:t>Post-incident Response Team</a:t>
                      </a:r>
                    </a:p>
                    <a:p>
                      <a:pPr marL="0" indent="0">
                        <a:buFont typeface="Arial" panose="020B0604020202020204" pitchFamily="34" charset="0"/>
                        <a:buNone/>
                      </a:pPr>
                      <a:endParaRPr lang="en-US" dirty="0"/>
                    </a:p>
                  </a:txBody>
                  <a:tcPr/>
                </a:tc>
                <a:tc>
                  <a:txBody>
                    <a:bodyPr/>
                    <a:lstStyle/>
                    <a:p>
                      <a:pPr marL="285750" indent="-285750">
                        <a:buFont typeface="Arial" panose="020B0604020202020204" pitchFamily="34" charset="0"/>
                        <a:buChar char="•"/>
                      </a:pPr>
                      <a:r>
                        <a:rPr lang="en-US" dirty="0" smtClean="0"/>
                        <a:t>District Wide Safety Plan</a:t>
                      </a:r>
                    </a:p>
                    <a:p>
                      <a:pPr marL="285750" indent="-285750">
                        <a:buFont typeface="Arial" panose="020B0604020202020204" pitchFamily="34" charset="0"/>
                        <a:buChar char="•"/>
                      </a:pPr>
                      <a:r>
                        <a:rPr lang="en-US" dirty="0" smtClean="0"/>
                        <a:t>Building Level Emergency Response Plan</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594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7319433" cy="1143000"/>
          </a:xfrm>
        </p:spPr>
        <p:txBody>
          <a:bodyPr>
            <a:normAutofit fontScale="90000"/>
          </a:bodyPr>
          <a:lstStyle/>
          <a:p>
            <a:pPr algn="l"/>
            <a:r>
              <a:rPr lang="en-US" dirty="0">
                <a:solidFill>
                  <a:schemeClr val="bg1"/>
                </a:solidFill>
              </a:rPr>
              <a:t>Project </a:t>
            </a:r>
            <a:r>
              <a:rPr lang="en-US" dirty="0" smtClean="0">
                <a:solidFill>
                  <a:schemeClr val="bg1"/>
                </a:solidFill>
              </a:rPr>
              <a:t>SAVE: </a:t>
            </a:r>
            <a:br>
              <a:rPr lang="en-US" dirty="0" smtClean="0">
                <a:solidFill>
                  <a:schemeClr val="bg1"/>
                </a:solidFill>
              </a:rPr>
            </a:br>
            <a:r>
              <a:rPr lang="en-US" sz="3600" dirty="0" smtClean="0">
                <a:solidFill>
                  <a:schemeClr val="bg1"/>
                </a:solidFill>
              </a:rPr>
              <a:t>District Wide vs. Building Level Plans</a:t>
            </a:r>
            <a:endParaRPr lang="en-US" sz="3600" dirty="0"/>
          </a:p>
        </p:txBody>
      </p:sp>
      <p:sp>
        <p:nvSpPr>
          <p:cNvPr id="3" name="Rectangle 2"/>
          <p:cNvSpPr/>
          <p:nvPr/>
        </p:nvSpPr>
        <p:spPr>
          <a:xfrm>
            <a:off x="381000" y="1447800"/>
            <a:ext cx="8610600" cy="5016758"/>
          </a:xfrm>
          <a:prstGeom prst="rect">
            <a:avLst/>
          </a:prstGeom>
          <a:ln>
            <a:noFill/>
          </a:ln>
        </p:spPr>
        <p:txBody>
          <a:bodyPr wrap="square">
            <a:spAutoFit/>
          </a:bodyPr>
          <a:lstStyle/>
          <a:p>
            <a:r>
              <a:rPr lang="en-US" sz="2000" b="1" dirty="0" smtClean="0"/>
              <a:t>District </a:t>
            </a:r>
            <a:r>
              <a:rPr lang="en-US" sz="2000" b="1" dirty="0"/>
              <a:t>Wide School Safety Plans</a:t>
            </a:r>
            <a:endParaRPr lang="en-US" sz="2000" dirty="0"/>
          </a:p>
          <a:p>
            <a:pPr marL="285750" indent="-285750">
              <a:buFont typeface="Arial" pitchFamily="34" charset="0"/>
              <a:buChar char="•"/>
            </a:pPr>
            <a:r>
              <a:rPr lang="en-US" sz="2000" dirty="0" smtClean="0"/>
              <a:t>Comprehensive broad </a:t>
            </a:r>
            <a:r>
              <a:rPr lang="en-US" sz="2000" dirty="0"/>
              <a:t>concepts, policies and </a:t>
            </a:r>
            <a:r>
              <a:rPr lang="en-US" sz="2000" dirty="0" smtClean="0"/>
              <a:t>procedures </a:t>
            </a:r>
          </a:p>
          <a:p>
            <a:pPr marL="285750" indent="-285750">
              <a:buFont typeface="Arial" pitchFamily="34" charset="0"/>
              <a:buChar char="•"/>
            </a:pPr>
            <a:r>
              <a:rPr lang="en-US" sz="2000" dirty="0" smtClean="0"/>
              <a:t>Outline </a:t>
            </a:r>
            <a:r>
              <a:rPr lang="en-US" sz="2000" dirty="0"/>
              <a:t>strategies rather than provide </a:t>
            </a:r>
            <a:r>
              <a:rPr lang="en-US" sz="2000" dirty="0" smtClean="0"/>
              <a:t>details </a:t>
            </a:r>
          </a:p>
          <a:p>
            <a:pPr marL="285750" indent="-285750">
              <a:buFont typeface="Arial" pitchFamily="34" charset="0"/>
              <a:buChar char="•"/>
            </a:pPr>
            <a:r>
              <a:rPr lang="en-US" sz="2000" dirty="0" smtClean="0"/>
              <a:t>Focuses </a:t>
            </a:r>
            <a:r>
              <a:rPr lang="en-US" sz="2000" dirty="0"/>
              <a:t>on district </a:t>
            </a:r>
            <a:r>
              <a:rPr lang="en-US" sz="2000" dirty="0" smtClean="0"/>
              <a:t>policy </a:t>
            </a:r>
          </a:p>
          <a:p>
            <a:pPr marL="285750" indent="-285750">
              <a:buFont typeface="Arial" pitchFamily="34" charset="0"/>
              <a:buChar char="•"/>
            </a:pPr>
            <a:r>
              <a:rPr lang="en-US" sz="2000" dirty="0" smtClean="0"/>
              <a:t>Includes </a:t>
            </a:r>
            <a:r>
              <a:rPr lang="en-US" sz="2000" dirty="0"/>
              <a:t>DASA and Code of Conduct </a:t>
            </a:r>
            <a:r>
              <a:rPr lang="en-US" sz="2000" dirty="0" smtClean="0"/>
              <a:t>requirements </a:t>
            </a:r>
          </a:p>
          <a:p>
            <a:pPr marL="285750" indent="-285750">
              <a:buFont typeface="Arial" pitchFamily="34" charset="0"/>
              <a:buChar char="•"/>
            </a:pPr>
            <a:r>
              <a:rPr lang="en-US" sz="2000" dirty="0" smtClean="0"/>
              <a:t>Open </a:t>
            </a:r>
            <a:r>
              <a:rPr lang="en-US" sz="2000" dirty="0"/>
              <a:t>for public </a:t>
            </a:r>
            <a:r>
              <a:rPr lang="en-US" sz="2000" dirty="0" smtClean="0"/>
              <a:t>review</a:t>
            </a:r>
          </a:p>
          <a:p>
            <a:endParaRPr lang="en-US" sz="1200" dirty="0"/>
          </a:p>
          <a:p>
            <a:r>
              <a:rPr lang="en-US" sz="2000" b="1" dirty="0"/>
              <a:t>Building Level Emergency Response Plans</a:t>
            </a:r>
            <a:endParaRPr lang="en-US" sz="2000" dirty="0"/>
          </a:p>
          <a:p>
            <a:pPr marL="285750" indent="-285750">
              <a:buFont typeface="Arial" pitchFamily="34" charset="0"/>
              <a:buChar char="•"/>
            </a:pPr>
            <a:r>
              <a:rPr lang="en-US" sz="2000" dirty="0" smtClean="0"/>
              <a:t>Detail </a:t>
            </a:r>
            <a:r>
              <a:rPr lang="en-US" sz="2000" dirty="0"/>
              <a:t>specific response </a:t>
            </a:r>
            <a:r>
              <a:rPr lang="en-US" sz="2000" dirty="0" smtClean="0"/>
              <a:t>strategies </a:t>
            </a:r>
          </a:p>
          <a:p>
            <a:pPr marL="285750" indent="-285750">
              <a:buFont typeface="Arial" pitchFamily="34" charset="0"/>
              <a:buChar char="•"/>
            </a:pPr>
            <a:r>
              <a:rPr lang="en-US" sz="2000" dirty="0" smtClean="0"/>
              <a:t>Show </a:t>
            </a:r>
            <a:r>
              <a:rPr lang="en-US" sz="2000" dirty="0"/>
              <a:t>how school personnel and students respond in their building to an </a:t>
            </a:r>
            <a:r>
              <a:rPr lang="en-US" sz="2000" dirty="0" smtClean="0"/>
              <a:t>emergency</a:t>
            </a:r>
          </a:p>
          <a:p>
            <a:pPr marL="285750" indent="-285750">
              <a:buFont typeface="Arial" pitchFamily="34" charset="0"/>
              <a:buChar char="•"/>
            </a:pPr>
            <a:r>
              <a:rPr lang="en-US" sz="2000" dirty="0" smtClean="0"/>
              <a:t>Details </a:t>
            </a:r>
            <a:r>
              <a:rPr lang="en-US" sz="2000" dirty="0"/>
              <a:t>about evacuation and where students reassemble </a:t>
            </a:r>
            <a:endParaRPr lang="en-US" sz="2000" dirty="0" smtClean="0"/>
          </a:p>
          <a:p>
            <a:pPr marL="285750" indent="-285750">
              <a:buFont typeface="Arial" pitchFamily="34" charset="0"/>
              <a:buChar char="•"/>
            </a:pPr>
            <a:r>
              <a:rPr lang="en-US" sz="2000" dirty="0" smtClean="0"/>
              <a:t>Information </a:t>
            </a:r>
            <a:r>
              <a:rPr lang="en-US" sz="2000" dirty="0"/>
              <a:t>specific to emergency communication between staff, responders and family </a:t>
            </a:r>
            <a:endParaRPr lang="en-US" sz="2000" dirty="0" smtClean="0"/>
          </a:p>
          <a:p>
            <a:pPr marL="285750" indent="-285750">
              <a:buFont typeface="Arial" pitchFamily="34" charset="0"/>
              <a:buChar char="•"/>
            </a:pPr>
            <a:r>
              <a:rPr lang="en-US" sz="2000" dirty="0" smtClean="0"/>
              <a:t>Confidential; are </a:t>
            </a:r>
            <a:r>
              <a:rPr lang="en-US" sz="2000" dirty="0"/>
              <a:t>protected from </a:t>
            </a:r>
            <a:r>
              <a:rPr lang="en-US" sz="2000" dirty="0" smtClean="0"/>
              <a:t>disclosure</a:t>
            </a:r>
          </a:p>
          <a:p>
            <a:pPr marL="285750" indent="-285750">
              <a:buFont typeface="Arial" pitchFamily="34" charset="0"/>
              <a:buChar char="•"/>
            </a:pPr>
            <a:endParaRPr lang="en-US" sz="900" dirty="0" smtClean="0"/>
          </a:p>
          <a:p>
            <a:r>
              <a:rPr lang="en-US" sz="1100" dirty="0"/>
              <a:t>https://safeschools.ny.gov/differences-between-district-wide-and-building-level-plans</a:t>
            </a:r>
          </a:p>
        </p:txBody>
      </p:sp>
    </p:spTree>
    <p:extLst>
      <p:ext uri="{BB962C8B-B14F-4D97-AF65-F5344CB8AC3E}">
        <p14:creationId xmlns:p14="http://schemas.microsoft.com/office/powerpoint/2010/main" val="65331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066" y="211665"/>
            <a:ext cx="7433733" cy="1172105"/>
          </a:xfrm>
        </p:spPr>
        <p:txBody>
          <a:bodyPr>
            <a:normAutofit fontScale="90000"/>
          </a:bodyPr>
          <a:lstStyle/>
          <a:p>
            <a:r>
              <a:rPr lang="en-US" sz="3600" dirty="0" smtClean="0">
                <a:solidFill>
                  <a:schemeClr val="bg1"/>
                </a:solidFill>
              </a:rPr>
              <a:t>Project SAVE</a:t>
            </a:r>
            <a:br>
              <a:rPr lang="en-US" sz="3600" dirty="0" smtClean="0">
                <a:solidFill>
                  <a:schemeClr val="bg1"/>
                </a:solidFill>
              </a:rPr>
            </a:br>
            <a:r>
              <a:rPr lang="en-US" sz="3600" dirty="0" smtClean="0">
                <a:solidFill>
                  <a:schemeClr val="bg1"/>
                </a:solidFill>
              </a:rPr>
              <a:t>Resources for Professional Development</a:t>
            </a:r>
            <a:endParaRPr lang="en-US" dirty="0"/>
          </a:p>
        </p:txBody>
      </p:sp>
      <p:sp>
        <p:nvSpPr>
          <p:cNvPr id="3" name="Content Placeholder 2"/>
          <p:cNvSpPr>
            <a:spLocks noGrp="1"/>
          </p:cNvSpPr>
          <p:nvPr>
            <p:ph idx="1"/>
          </p:nvPr>
        </p:nvSpPr>
        <p:spPr>
          <a:xfrm>
            <a:off x="457200" y="1600200"/>
            <a:ext cx="4191000" cy="4648200"/>
          </a:xfrm>
        </p:spPr>
        <p:txBody>
          <a:bodyPr>
            <a:normAutofit/>
          </a:bodyPr>
          <a:lstStyle/>
          <a:p>
            <a:pPr marL="0" indent="0">
              <a:buNone/>
            </a:pPr>
            <a:r>
              <a:rPr lang="en-US" sz="2400" dirty="0" smtClean="0"/>
              <a:t>Readiness Emergency Management for Schools </a:t>
            </a:r>
          </a:p>
          <a:p>
            <a:pPr marL="0" indent="0">
              <a:buNone/>
            </a:pPr>
            <a:r>
              <a:rPr lang="en-US" sz="2400" dirty="0" smtClean="0"/>
              <a:t>(REMS) TA Center </a:t>
            </a:r>
          </a:p>
          <a:p>
            <a:pPr marL="0" indent="0">
              <a:buNone/>
            </a:pPr>
            <a:r>
              <a:rPr lang="en-US" sz="1400" u="sng" dirty="0">
                <a:hlinkClick r:id="rId2"/>
              </a:rPr>
              <a:t>https://rems.ed.gov</a:t>
            </a:r>
            <a:r>
              <a:rPr lang="en-US" sz="1400" u="sng" dirty="0" smtClean="0">
                <a:hlinkClick r:id="rId2"/>
              </a:rPr>
              <a:t>/</a:t>
            </a:r>
          </a:p>
          <a:p>
            <a:pPr marL="0" indent="0">
              <a:buNone/>
            </a:pPr>
            <a:endParaRPr lang="en-US" sz="2400" dirty="0" smtClean="0"/>
          </a:p>
          <a:p>
            <a:pPr marL="0" indent="0">
              <a:buNone/>
            </a:pPr>
            <a:endParaRPr lang="en-US" sz="2400" dirty="0" smtClean="0"/>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endParaRPr lang="en-US" sz="1800" dirty="0"/>
          </a:p>
          <a:p>
            <a:pPr marL="0" indent="0">
              <a:buNone/>
            </a:pPr>
            <a:r>
              <a:rPr lang="en-US" sz="2200" dirty="0"/>
              <a:t>https://rems.ed.gov/default.aspx</a:t>
            </a:r>
          </a:p>
          <a:p>
            <a:pPr marL="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200400"/>
            <a:ext cx="3429000" cy="1973634"/>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124200"/>
            <a:ext cx="4038600" cy="2600414"/>
          </a:xfrm>
          <a:prstGeom prst="rect">
            <a:avLst/>
          </a:prstGeom>
          <a:ln>
            <a:noFill/>
          </a:ln>
          <a:effectLst/>
        </p:spPr>
      </p:pic>
      <p:sp>
        <p:nvSpPr>
          <p:cNvPr id="7" name="Content Placeholder 2"/>
          <p:cNvSpPr txBox="1">
            <a:spLocks/>
          </p:cNvSpPr>
          <p:nvPr/>
        </p:nvSpPr>
        <p:spPr>
          <a:xfrm>
            <a:off x="4428067" y="1676400"/>
            <a:ext cx="4343400" cy="190500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Clr>
                <a:srgbClr val="5DA096"/>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DA09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5DA09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5DA096"/>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5DA09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REMS TA Center: Site Assess App for Schools</a:t>
            </a:r>
          </a:p>
          <a:p>
            <a:pPr marL="0" indent="0">
              <a:buFont typeface="Arial" panose="020B0604020202020204" pitchFamily="34" charset="0"/>
              <a:buNone/>
            </a:pPr>
            <a:r>
              <a:rPr lang="en-US" sz="1400" dirty="0" smtClean="0">
                <a:hlinkClick r:id="rId5"/>
              </a:rPr>
              <a:t>https://rems.ed.gov/default.aspx</a:t>
            </a:r>
            <a:endParaRPr lang="en-US" sz="1400" dirty="0" smtClean="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185865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YSCFS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NYSCFSS Presentation Template</Template>
  <TotalTime>5461</TotalTime>
  <Words>1972</Words>
  <Application>Microsoft Office PowerPoint</Application>
  <PresentationFormat>On-screen Show (4:3)</PresentationFormat>
  <Paragraphs>414</Paragraphs>
  <Slides>59</Slides>
  <Notes>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NYSCFSS Presentation Template</vt:lpstr>
      <vt:lpstr>Developing a Positive School Climate to Prevent Incidents</vt:lpstr>
      <vt:lpstr>Today’s Topics</vt:lpstr>
      <vt:lpstr>Technical vs. Adaptive Solutions</vt:lpstr>
      <vt:lpstr>Leadership</vt:lpstr>
      <vt:lpstr>Project SAVE Law</vt:lpstr>
      <vt:lpstr>Safe Schools Against Violence in Education Act (SAVE)  -  Project SAVE</vt:lpstr>
      <vt:lpstr>Project SAVE: Overview</vt:lpstr>
      <vt:lpstr>Project SAVE:  District Wide vs. Building Level Plans</vt:lpstr>
      <vt:lpstr>Project SAVE Resources for Professional Development</vt:lpstr>
      <vt:lpstr>Project SAVE  Resources for Professional Development</vt:lpstr>
      <vt:lpstr>Project SAVE Resources for Professional Development</vt:lpstr>
      <vt:lpstr>Project SAVE Resources for Implementation</vt:lpstr>
      <vt:lpstr>Implementation Resources REMS TA Center Protocols</vt:lpstr>
      <vt:lpstr>Project SAVE</vt:lpstr>
      <vt:lpstr>Dignity for All Students Act</vt:lpstr>
      <vt:lpstr>NYS Dignity for All Students Act  (DASA)</vt:lpstr>
      <vt:lpstr>What DASA Requires of Schools</vt:lpstr>
      <vt:lpstr>DASA Self Assessment</vt:lpstr>
      <vt:lpstr>Dignity Act Coordinator Poster</vt:lpstr>
      <vt:lpstr>New for 2018 Amendment CR 100.2 kk</vt:lpstr>
      <vt:lpstr>Correcting Misconceptions</vt:lpstr>
      <vt:lpstr>DASA Resources</vt:lpstr>
      <vt:lpstr>Responding to Incidents (RI)</vt:lpstr>
      <vt:lpstr>Complaint </vt:lpstr>
      <vt:lpstr>Investigation</vt:lpstr>
      <vt:lpstr>Verification</vt:lpstr>
      <vt:lpstr>Plans</vt:lpstr>
      <vt:lpstr>Reporting</vt:lpstr>
      <vt:lpstr>Documentation Retention</vt:lpstr>
      <vt:lpstr>Professional Development Resource for SSEC Reporting</vt:lpstr>
      <vt:lpstr>Resources for SSEC Reporting</vt:lpstr>
      <vt:lpstr>Using SSEC Data to Reduce Incidents</vt:lpstr>
      <vt:lpstr>Using SSEC Data to Reduce Incidents</vt:lpstr>
      <vt:lpstr>Scenarios</vt:lpstr>
      <vt:lpstr>DASA and Preventing Incidents</vt:lpstr>
      <vt:lpstr>How can DASA Implementation Prevent Incidents?</vt:lpstr>
      <vt:lpstr>School Climate</vt:lpstr>
      <vt:lpstr>Domains of School Climate</vt:lpstr>
      <vt:lpstr>Domains of School Climate</vt:lpstr>
      <vt:lpstr>Positive School Climate</vt:lpstr>
      <vt:lpstr>A Positive School Climate</vt:lpstr>
      <vt:lpstr>Student Experiences that Contribute to Poor School Climate</vt:lpstr>
      <vt:lpstr>How can positive school climate prevent incidents?</vt:lpstr>
      <vt:lpstr>How can positive school climate prevent incidents?</vt:lpstr>
      <vt:lpstr>What do you do when students report a potential incident?</vt:lpstr>
      <vt:lpstr>Impact of Threat Assessment Teams</vt:lpstr>
      <vt:lpstr>Creating a Positive School Climate</vt:lpstr>
      <vt:lpstr>Why Measure School Climate?</vt:lpstr>
      <vt:lpstr>Using a Data Protocol</vt:lpstr>
      <vt:lpstr>Strategies for Creating a  Supportive School Climate</vt:lpstr>
      <vt:lpstr>3 Questions for  Changing School Climate</vt:lpstr>
      <vt:lpstr>3 Questions for  Changing School Climate</vt:lpstr>
      <vt:lpstr>3 Questions for  Changing School Climate</vt:lpstr>
      <vt:lpstr>Strategies To Create a  Positive School Climate</vt:lpstr>
      <vt:lpstr>How do you respond to real life examples?</vt:lpstr>
      <vt:lpstr>Take-aways</vt:lpstr>
      <vt:lpstr>School Climate Survey  Pilot Project</vt:lpstr>
      <vt:lpstr>Thank you for participating</vt:lpstr>
      <vt:lpstr>Contact Information</vt:lpstr>
    </vt:vector>
  </TitlesOfParts>
  <Company>Measurement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Driven Bullying Prevention:</dc:title>
  <dc:creator>Sue Bucher</dc:creator>
  <cp:lastModifiedBy>Sue Bucher</cp:lastModifiedBy>
  <cp:revision>397</cp:revision>
  <cp:lastPrinted>2018-08-14T15:28:19Z</cp:lastPrinted>
  <dcterms:created xsi:type="dcterms:W3CDTF">2016-06-07T15:30:28Z</dcterms:created>
  <dcterms:modified xsi:type="dcterms:W3CDTF">2018-08-15T16:50:37Z</dcterms:modified>
</cp:coreProperties>
</file>